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1" r:id="rId2"/>
    <p:sldMasterId id="2147483716" r:id="rId3"/>
    <p:sldMasterId id="2147483718" r:id="rId4"/>
    <p:sldMasterId id="2147483722" r:id="rId5"/>
    <p:sldMasterId id="2147483648" r:id="rId6"/>
  </p:sldMasterIdLst>
  <p:notesMasterIdLst>
    <p:notesMasterId r:id="rId67"/>
  </p:notesMasterIdLst>
  <p:sldIdLst>
    <p:sldId id="256" r:id="rId7"/>
    <p:sldId id="257" r:id="rId8"/>
    <p:sldId id="291" r:id="rId9"/>
    <p:sldId id="333" r:id="rId10"/>
    <p:sldId id="334" r:id="rId11"/>
    <p:sldId id="282" r:id="rId12"/>
    <p:sldId id="293" r:id="rId13"/>
    <p:sldId id="294" r:id="rId14"/>
    <p:sldId id="386" r:id="rId15"/>
    <p:sldId id="387" r:id="rId16"/>
    <p:sldId id="395" r:id="rId17"/>
    <p:sldId id="396" r:id="rId18"/>
    <p:sldId id="397" r:id="rId19"/>
    <p:sldId id="384" r:id="rId20"/>
    <p:sldId id="385" r:id="rId21"/>
    <p:sldId id="300" r:id="rId22"/>
    <p:sldId id="339" r:id="rId23"/>
    <p:sldId id="304" r:id="rId24"/>
    <p:sldId id="374" r:id="rId25"/>
    <p:sldId id="261" r:id="rId26"/>
    <p:sldId id="268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21" r:id="rId45"/>
    <p:sldId id="335" r:id="rId46"/>
    <p:sldId id="322" r:id="rId47"/>
    <p:sldId id="332" r:id="rId48"/>
    <p:sldId id="323" r:id="rId49"/>
    <p:sldId id="375" r:id="rId50"/>
    <p:sldId id="329" r:id="rId51"/>
    <p:sldId id="330" r:id="rId52"/>
    <p:sldId id="325" r:id="rId53"/>
    <p:sldId id="336" r:id="rId54"/>
    <p:sldId id="326" r:id="rId55"/>
    <p:sldId id="379" r:id="rId56"/>
    <p:sldId id="380" r:id="rId57"/>
    <p:sldId id="32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259" r:id="rId6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佐々木素美花" initials="佐々木素美花" lastIdx="1" clrIdx="0">
    <p:extLst>
      <p:ext uri="{19B8F6BF-5375-455C-9EA6-DF929625EA0E}">
        <p15:presenceInfo xmlns:p15="http://schemas.microsoft.com/office/powerpoint/2012/main" userId="佐々木素美花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B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42" autoAdjust="0"/>
    <p:restoredTop sz="94660"/>
  </p:normalViewPr>
  <p:slideViewPr>
    <p:cSldViewPr snapToGrid="0">
      <p:cViewPr varScale="1">
        <p:scale>
          <a:sx n="67" d="100"/>
          <a:sy n="67" d="100"/>
        </p:scale>
        <p:origin x="5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commentAuthors" Target="commentAuthors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27T14:21:08.514" idx="1">
    <p:pos x="6201" y="1459"/>
    <p:text>動画２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AB87D-4015-48B8-9557-92DBF861B80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D5444-831B-400D-BDA3-0054F51808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861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6DC1DA-C03F-4CB7-90EA-DA76EC46A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23F092C-71F2-4F0A-99A3-A766DA4CC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5B63F5-6EE3-4817-A9CE-80E92F97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39DE2B-2C9F-4D40-A8D0-B1CD14BF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768922-024F-42D6-B127-87A93B94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0754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134AF8-F7DE-4FD3-9592-99D90CC0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9806BB7-294B-45E8-8379-3A1CCE5FB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6EA1C5-AF7A-4C5D-B150-F8948ADD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5777F1-773C-4D13-B858-C1471584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A3DDB8-CF95-40CF-8861-C9B8B6F9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470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38F5461-6FB8-4CB4-88A4-5885F0664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415F68F-FCA1-4ED9-8146-F1FC06340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7A76F0-F22F-47F5-A9DA-BD3FC790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586062-7B92-49BA-BA97-17841E6DA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D08FEB-00C5-415D-B75A-FC53FF7A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038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9E8A18-B7B1-4D58-9520-2EFBE537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387871-1E6F-4E39-BDCA-75C9927A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A9517F0-50B4-4B91-80CB-8A1DA6B0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457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3B2C41-EDA0-4C2B-A500-EE0FAEE3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676AEE-9ED7-4B90-9D5E-60706CEC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E98F71-3615-4674-97D0-C2AD89C0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38A23E-F41B-4FB4-A333-EA6C94D15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F04CF7-5414-4CE3-92E8-6425403E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827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3AAFDF-8F77-43FA-8842-FCC61E059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AB6F7CF-2D50-483C-9DF2-E478FBC9A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E7C6E1-0A5C-4A02-B9C4-855F6C8C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A9C3616-67C4-4DC6-B187-6CC9F6C1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E097F0-8136-4551-8A09-BD85706B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324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B1B420-DC2D-472E-9E37-EF07E6EB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0379F5C-5332-4813-B881-0AFDFBDD7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A890A2-319C-432C-9283-B2F760D73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5EC9CB-44CD-4CAA-9E4B-CD913054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9593F7-D315-4823-97EF-24508411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623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FE06D3-7F74-4188-8C36-C6A39444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367C5C-84E5-4705-A2C9-F0B35F3A2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E7ACE1-556B-41FB-9980-EB81B338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4BE137-AFA2-4F14-8FB6-719BE183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390940-D0B9-4F85-86FA-34CDA055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9584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1BC73E-9C01-4553-ABB6-B78E9C99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3D1ED41-38FA-4CBF-893E-4F1119777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7F518DC-9777-4E25-8D36-60A833830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6A9A34D-F1D5-474B-8D49-F1F3CB196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41D8DA-2147-40BF-AD70-95959A1A6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912CC2-7D2F-447E-995D-C13607D0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721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2E5297-CD71-4E48-BAB7-EBA8A154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E581288-1060-45AF-AA9E-FA4A008A7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B3BBD8B-74E2-4089-B8CE-1D3D0C64E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3FD283F-E5A3-401D-AA5C-E60B1FEFA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17723E3-B633-4B37-9CBE-FA16809C7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CFAA405-98DD-4951-BA17-7FC43ACD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8BE446D-E674-4498-B37E-40676F7E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AB39EAF-4B07-4E5C-9F03-C65EC38B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9239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417B29-B5B9-4521-8112-FCE1FC50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DF7A3B9-7AE0-4150-A4F3-87B9D3E9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6F38095-BC04-4C6A-BB72-5E0EA0979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A027527-642B-43E8-B6F1-F3785BDB4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826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3B2C41-EDA0-4C2B-A500-EE0FAEE3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676AEE-9ED7-4B90-9D5E-60706CEC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E98F71-3615-4674-97D0-C2AD89C0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38A23E-F41B-4FB4-A333-EA6C94D15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F04CF7-5414-4CE3-92E8-6425403E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827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E550928-45DB-42F0-B181-CB39C3FF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B7229F-4BBD-4803-9797-1F3D51D8C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7094A87-C823-4CF9-A33B-91ECDECB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395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A37A15-4FCD-44F2-914A-AB626291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194B44-44B9-4071-B606-3EA75FD6A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001ED8-630B-470D-B484-5D2ACBE49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06C9FB-4982-4A34-8AE5-465CF0BF4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8B29BB2-EECF-4477-B37A-F3C5601D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90B121-271E-4DA0-8059-F1B1AA2C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737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0570B6-27AD-4004-B3A4-68E1A8FD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49E19B4-82AC-451F-A6B1-381D0D481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D11B100-E9E6-4648-A628-69B618B3D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1BC280B-7DD7-4414-993D-4146C288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F4B3F1-420A-4EE2-9631-246E5F11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C6E82D3-A65F-4F3D-BFA5-C8FF63DA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8209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0FE694-8279-4405-A26A-6C25A56F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89D3BFF-576B-4FB1-841A-C2EC1342F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4E7EF4-9F87-4E07-88F8-81207D2A9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78B5F8-CC76-4694-9DA4-F9FEA35D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83AAE8-EF3E-4579-8C95-B5B6A453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953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58DC462-9214-4929-829E-A168D59E6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D32A332-4652-44BC-9C4C-9AFBF9C3F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51B24F-D527-41C2-8AED-28FAF52C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682CCC-3012-4978-B8A3-90F45636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3E5067-7DE9-447C-A2FD-1AA576E9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0070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53BE49-F1B1-452B-8624-05227556C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4178DC7-AB45-418A-9C48-60628BE1A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C01156-BDD5-4891-A355-1555A8FD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DFD24-C93E-4886-B5CF-1E6203FA7369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985602-9B60-4852-BC06-D4165333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A19459-11F6-492B-BD9E-41124181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89E78-6D01-44FC-A54C-87E53FF20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793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7F41655-F780-4B59-AABE-70A296F2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4F05-FD47-4C34-A8B7-2ED9215CDBC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B2E2014-D12F-45F4-8265-5040E045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B43478-C772-43C7-92A1-8AFEAB8E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05D02-0450-417B-A269-9CF1477C17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544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384042-13A5-4842-81B8-C5C5BF4B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0BEF03-DB54-4200-929C-76580CD73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99EC8C-BAFB-4328-A5A8-67B40599A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3B174-3D47-443A-9C39-413C77B8C580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40AFE4-0E9E-4CA3-A78F-CF5E7D5D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1B2656-2E63-4B41-B352-AB6E34CE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19B70-2E91-46B4-9542-180B135045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869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0FB3C-B164-4384-9412-9439C21C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2A251B-69DA-4169-BB2E-DF13F8051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BD5E1D-4102-45D1-91DB-F5DA08628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DBC32D-2F7A-4344-9CC4-EFE55659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5BFDC5-41AF-4B84-B3CB-BF9E21EA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37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0D1DB2-504D-4381-9EBC-1AB023A3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451CEE-F32C-4C7D-AD40-B68D74EB4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6BB2F54-7D03-4A95-AD9F-6BBE5366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48C2D7E-877B-4200-9E4A-37EB7A5E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3D397B-7932-4CC0-A797-985EE22F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F36319-4834-4FCD-AAD8-FF4D5A7F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64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3D987A-026F-4A6F-8E6E-4B50440D2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1A83EE1-2444-4D7D-8D23-AED2C62AC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429D34E-2BC2-4B19-8ED0-450A8553C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E74DC19-0EE5-46EA-A3AB-D62EC414A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6E0D49D-A13A-4938-B9DF-A52FAE9AD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59C65CE-7654-4B38-A88C-D3427E5C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862E7D1-99E2-4E12-AAA6-385432D8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DBE1F8C-E242-4AD1-B411-693A3B49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504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929A0F-DCAA-42B4-A878-F8F1D85A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97D4503-1936-4812-AD6F-501AFD76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F8B29B1-BAB0-4587-8C35-A7D3827E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8BE21F-8677-4B07-A7C2-B752F00D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854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9E8A18-B7B1-4D58-9520-2EFBE5370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387871-1E6F-4E39-BDCA-75C9927A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A9517F0-50B4-4B91-80CB-8A1DA6B0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45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C94E17-61E4-442D-8F07-2624543C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B0F544-49EF-4A0E-BBE2-7ACDD5C48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FF0C40-2CF0-4B00-A8CF-49D654AFC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86F9255-0D1B-4E56-9B06-1F9FBDE1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DFE2B2-FBAF-4816-B033-DF773576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C01F3B-0A4A-471F-A8A7-6AB97932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97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C5799E-3B5F-4763-8817-BEA2D0362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60BBD0B-4732-459C-9DB7-CA3EE90FD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320317E-7D2F-4EA7-ABCB-CED35A243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C13B8C8-D64A-4E74-8154-500DE9224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72ABE1-26E7-495B-B4CC-BEC07334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A70F8E-69B7-483B-84D8-59C5AC37C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2271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8C48E7-4B1F-45AC-B457-3CDD7173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87DA1B-4F5C-4A3E-9B06-C6FD18AD8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EEA1AE-27AB-4AC9-92C9-56F470162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862010-BDF5-4528-9619-0907BC49B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D8FD8B-619E-4B7B-8A94-808818E2A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34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6" r:id="rId2"/>
    <p:sldLayoutId id="2147483707" r:id="rId3"/>
    <p:sldLayoutId id="2147483708" r:id="rId4"/>
    <p:sldLayoutId id="2147483697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58C48E7-4B1F-45AC-B457-3CDD7173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C87DA1B-4F5C-4A3E-9B06-C6FD18AD8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EEA1AE-27AB-4AC9-92C9-56F470162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3C4BF-CD66-4255-B6EE-EEC5BB5DB0E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862010-BDF5-4528-9619-0907BC49B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D8FD8B-619E-4B7B-8A94-808818E2A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9C311-B79C-43EC-950E-B8C7DB54CB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34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27BAB75-EA81-409B-B62F-932AF815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360FAE1-462D-47C8-BE2D-1EDDCC24B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97CD8E-3353-410E-A9BE-076F5919B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4B994-15A3-4BD1-A8A9-571DC1F45A0C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7657AE-4336-42AE-A3AC-76E6002E2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3E637-E18A-47DE-9834-CAA4543DF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B77D5-612B-47D6-9D67-312714FA62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873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651" r:id="rId3"/>
    <p:sldLayoutId id="2147483652" r:id="rId4"/>
    <p:sldLayoutId id="2147483653" r:id="rId5"/>
    <p:sldLayoutId id="2147483654" r:id="rId6"/>
    <p:sldLayoutId id="2147483721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E982B6E-6F6F-4F0D-9250-E34BFFE8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73A313-3F27-4028-ACF5-03F691A7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D14965-BB02-4D08-A255-5DF7CC48F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DFD24-C93E-4886-B5CF-1E6203FA7369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EFD980-C575-4D18-9997-E9633DCE7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E2CA15-F56C-4480-BA97-283E1F10A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89E78-6D01-44FC-A54C-87E53FF20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564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43B9723-A6A8-43B5-BD50-7976AAD1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888059-7BC4-41F1-86D3-4AD886580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1A09AE-53A9-4F6B-9C21-B717A83D3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14F05-FD47-4C34-A8B7-2ED9215CDBC7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3545CE-B40B-46E1-9868-FD63DDF38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013F4C-12F7-493F-B291-82E4248F6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05D02-0450-417B-A269-9CF1477C17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80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04CF0BF-43FC-417D-9CAB-87EC084D8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32DB79-3DC4-46D8-8389-62E00B84D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BDF6A2-1228-4B3F-B1F9-AE4211678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3B174-3D47-443A-9C39-413C77B8C580}" type="datetimeFigureOut">
              <a:rPr kumimoji="1" lang="ja-JP" altLang="en-US" smtClean="0"/>
              <a:t>2023/6/30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6B0FF1-C35D-4483-9D4C-359D52263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68E33D-DB49-4F05-972D-3E811D49A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19B70-2E91-46B4-9542-180B135045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18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omments" Target="../comments/commen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microsoft.com/office/2007/relationships/hdphoto" Target="../media/hdphoto2.wdp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3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microsoft.com/office/2007/relationships/hdphoto" Target="../media/hdphoto2.wdp"/><Relationship Id="rId7" Type="http://schemas.openxmlformats.org/officeDocument/2006/relationships/image" Target="../media/image8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10" Type="http://schemas.openxmlformats.org/officeDocument/2006/relationships/image" Target="../media/image74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9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2.wdp"/><Relationship Id="rId7" Type="http://schemas.openxmlformats.org/officeDocument/2006/relationships/image" Target="../media/image9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9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6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microsoft.com/office/2007/relationships/hdphoto" Target="../media/hdphoto2.wdp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27.png"/><Relationship Id="rId7" Type="http://schemas.openxmlformats.org/officeDocument/2006/relationships/image" Target="../media/image104.sv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jpeg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7.png"/><Relationship Id="rId7" Type="http://schemas.openxmlformats.org/officeDocument/2006/relationships/image" Target="../media/image108.sv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svg"/><Relationship Id="rId5" Type="http://schemas.openxmlformats.org/officeDocument/2006/relationships/image" Target="../media/image106.jpeg"/><Relationship Id="rId10" Type="http://schemas.openxmlformats.org/officeDocument/2006/relationships/image" Target="../media/image111.png"/><Relationship Id="rId4" Type="http://schemas.microsoft.com/office/2007/relationships/hdphoto" Target="../media/hdphoto2.wdp"/><Relationship Id="rId9" Type="http://schemas.openxmlformats.org/officeDocument/2006/relationships/image" Target="../media/image11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microsoft.com/office/2007/relationships/hdphoto" Target="../media/hdphoto2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17.sv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microsoft.com/office/2007/relationships/hdphoto" Target="../media/hdphoto2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microsoft.com/office/2007/relationships/hdphoto" Target="../media/hdphoto2.wdp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172F1BB-11A0-4BDF-A023-419F2B6DD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1588950"/>
            <a:ext cx="10058400" cy="3780798"/>
          </a:xfr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ja-JP" altLang="en-US" sz="52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  <a:t>研修成果</a:t>
            </a:r>
            <a:r>
              <a:rPr kumimoji="1" lang="ja-JP" altLang="en-US" sz="52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  <a:t>　発表</a:t>
            </a:r>
            <a:br>
              <a:rPr kumimoji="1" lang="en-US" altLang="ja-JP" sz="52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</a:br>
            <a:br>
              <a:rPr kumimoji="1" lang="en-US" altLang="ja-JP" sz="14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</a:br>
            <a:br>
              <a:rPr kumimoji="1" lang="en-US" altLang="ja-JP" sz="52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</a:br>
            <a:r>
              <a:rPr kumimoji="1" lang="en-US" altLang="ja-JP" sz="24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  <a:t>A5</a:t>
            </a:r>
            <a:r>
              <a:rPr kumimoji="1" lang="ja-JP" altLang="en-US" sz="24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  <a:t>　夜行列車</a:t>
            </a:r>
            <a:br>
              <a:rPr kumimoji="1" lang="en-US" altLang="ja-JP" sz="24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</a:br>
            <a:br>
              <a:rPr kumimoji="1" lang="en-US" altLang="ja-JP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</a:br>
            <a:r>
              <a:rPr kumimoji="1" lang="zh-TW" altLang="en-US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  <a:t>澤本京趣</a:t>
            </a:r>
            <a:r>
              <a:rPr kumimoji="1" lang="ja-JP" altLang="en-US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  <a:t>　</a:t>
            </a:r>
            <a:r>
              <a:rPr kumimoji="1" lang="zh-TW" altLang="en-US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  <a:t>井上昂星</a:t>
            </a:r>
            <a:br>
              <a:rPr kumimoji="1" lang="zh-TW" altLang="en-US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</a:br>
            <a:r>
              <a:rPr kumimoji="1" lang="zh-TW" altLang="en-US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  <a:t>赤錆圭</a:t>
            </a:r>
            <a:r>
              <a:rPr kumimoji="1" lang="ja-JP" altLang="en-US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  <a:t>　</a:t>
            </a:r>
            <a:r>
              <a:rPr kumimoji="1" lang="zh-TW" altLang="en-US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  <a:t>小嶋瑞己</a:t>
            </a:r>
            <a:r>
              <a:rPr kumimoji="1" lang="ja-JP" altLang="en-US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  <a:t>　</a:t>
            </a:r>
            <a:r>
              <a:rPr kumimoji="1" lang="zh-TW" altLang="en-US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  <a:t>佐々木素美花</a:t>
            </a:r>
            <a:br>
              <a:rPr kumimoji="1" lang="zh-TW" altLang="en-US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</a:br>
            <a:br>
              <a:rPr kumimoji="1" lang="en-US" altLang="ja-JP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</a:br>
            <a:endParaRPr kumimoji="1" lang="ja-JP" altLang="en-US" sz="5200" b="1" dirty="0">
              <a:solidFill>
                <a:srgbClr val="FFFFFF"/>
              </a:solidFill>
              <a:latin typeface="游明朝 Demibold" panose="02020600000000000000" pitchFamily="18" charset="-128"/>
              <a:ea typeface="游明朝 Demibold" panose="02020600000000000000" pitchFamily="18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5145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-178676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1023257" y="90375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ホーム画面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AACA22-B699-48F6-B90F-EDB8823649E3}"/>
              </a:ext>
            </a:extLst>
          </p:cNvPr>
          <p:cNvSpPr txBox="1"/>
          <p:nvPr/>
        </p:nvSpPr>
        <p:spPr>
          <a:xfrm>
            <a:off x="2007919" y="2228671"/>
            <a:ext cx="7397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各機能の紹介（各担当者による発表）</a:t>
            </a:r>
            <a:endParaRPr kumimoji="1" lang="en-US" altLang="ja-JP" dirty="0"/>
          </a:p>
          <a:p>
            <a:r>
              <a:rPr lang="ja-JP" altLang="en-US" dirty="0"/>
              <a:t>画面のスクリーンショット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システムの魅力</a:t>
            </a:r>
            <a:endParaRPr lang="en-US" altLang="ja-JP" dirty="0"/>
          </a:p>
          <a:p>
            <a:r>
              <a:rPr lang="ja-JP" altLang="en-US" dirty="0"/>
              <a:t>使ったらどんないいことがあるかについて伝える</a:t>
            </a:r>
            <a:endParaRPr kumimoji="1" lang="ja-JP" altLang="en-US" dirty="0"/>
          </a:p>
        </p:txBody>
      </p:sp>
      <p:pic>
        <p:nvPicPr>
          <p:cNvPr id="15" name="コンテンツ プレースホルダー 11" descr="カレンダー&#10;&#10;自動的に生成された説明">
            <a:extLst>
              <a:ext uri="{FF2B5EF4-FFF2-40B4-BE49-F238E27FC236}">
                <a16:creationId xmlns:a16="http://schemas.microsoft.com/office/drawing/2014/main" id="{C712F543-0986-40A2-8362-E9D8EB947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19" y="1550085"/>
            <a:ext cx="8059336" cy="4531738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C76C648-67D1-4B7A-80E7-7E8B5801EB91}"/>
              </a:ext>
            </a:extLst>
          </p:cNvPr>
          <p:cNvSpPr/>
          <p:nvPr/>
        </p:nvSpPr>
        <p:spPr>
          <a:xfrm>
            <a:off x="2124744" y="2456120"/>
            <a:ext cx="1888455" cy="34130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8FE3CFA-A2A3-485D-B5EA-0EF495A68B9F}"/>
              </a:ext>
            </a:extLst>
          </p:cNvPr>
          <p:cNvSpPr/>
          <p:nvPr/>
        </p:nvSpPr>
        <p:spPr>
          <a:xfrm>
            <a:off x="6455961" y="1730594"/>
            <a:ext cx="3406428" cy="5314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7C7035A5-5656-4345-BFF8-9ECB553077F1}"/>
              </a:ext>
            </a:extLst>
          </p:cNvPr>
          <p:cNvSpPr/>
          <p:nvPr/>
        </p:nvSpPr>
        <p:spPr>
          <a:xfrm>
            <a:off x="2407388" y="2559300"/>
            <a:ext cx="1288312" cy="76809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L 字 23">
            <a:extLst>
              <a:ext uri="{FF2B5EF4-FFF2-40B4-BE49-F238E27FC236}">
                <a16:creationId xmlns:a16="http://schemas.microsoft.com/office/drawing/2014/main" id="{1F1AAECE-3962-4207-AB82-F5F06EDC8A6D}"/>
              </a:ext>
            </a:extLst>
          </p:cNvPr>
          <p:cNvSpPr/>
          <p:nvPr/>
        </p:nvSpPr>
        <p:spPr>
          <a:xfrm rot="10800000" flipH="1">
            <a:off x="2007920" y="1550081"/>
            <a:ext cx="8059335" cy="4531739"/>
          </a:xfrm>
          <a:prstGeom prst="corner">
            <a:avLst>
              <a:gd name="adj1" fmla="val 20711"/>
              <a:gd name="adj2" fmla="val 48181"/>
            </a:avLst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0D676994-5794-4999-9837-E092511CE53D}"/>
              </a:ext>
            </a:extLst>
          </p:cNvPr>
          <p:cNvSpPr/>
          <p:nvPr/>
        </p:nvSpPr>
        <p:spPr>
          <a:xfrm>
            <a:off x="9379189" y="5433432"/>
            <a:ext cx="686981" cy="7088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85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1023257" y="90375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登録</a:t>
            </a:r>
            <a:r>
              <a:rPr kumimoji="1"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画面（家事）</a:t>
            </a:r>
          </a:p>
        </p:txBody>
      </p:sp>
      <p:pic>
        <p:nvPicPr>
          <p:cNvPr id="16" name="コンテンツ プレースホルダー 1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07C0510-2980-40E4-BED0-4B3541B4D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CFFF195-CC9C-491A-BA0A-D3AAEB044F0F}"/>
              </a:ext>
            </a:extLst>
          </p:cNvPr>
          <p:cNvGrpSpPr/>
          <p:nvPr/>
        </p:nvGrpSpPr>
        <p:grpSpPr>
          <a:xfrm>
            <a:off x="4301067" y="2660650"/>
            <a:ext cx="3581399" cy="298450"/>
            <a:chOff x="4301067" y="2660650"/>
            <a:chExt cx="3581399" cy="298450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67838F1-A5BF-41E9-8345-5EE41BCF5844}"/>
                </a:ext>
              </a:extLst>
            </p:cNvPr>
            <p:cNvSpPr/>
            <p:nvPr/>
          </p:nvSpPr>
          <p:spPr>
            <a:xfrm>
              <a:off x="4301067" y="2667000"/>
              <a:ext cx="1752600" cy="2921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12D435A5-B11F-4BA6-B9C0-9783708A9517}"/>
                </a:ext>
              </a:extLst>
            </p:cNvPr>
            <p:cNvSpPr/>
            <p:nvPr/>
          </p:nvSpPr>
          <p:spPr>
            <a:xfrm>
              <a:off x="6096000" y="2660650"/>
              <a:ext cx="1786466" cy="2921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27D9326F-F494-4100-91C0-7E7E347E7D67}"/>
              </a:ext>
            </a:extLst>
          </p:cNvPr>
          <p:cNvGrpSpPr/>
          <p:nvPr/>
        </p:nvGrpSpPr>
        <p:grpSpPr>
          <a:xfrm>
            <a:off x="4443027" y="3345390"/>
            <a:ext cx="3121082" cy="716338"/>
            <a:chOff x="4443027" y="3345390"/>
            <a:chExt cx="3121082" cy="716338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2DF07EB0-20F5-4D31-95FB-C05FBDEAEC58}"/>
                </a:ext>
              </a:extLst>
            </p:cNvPr>
            <p:cNvSpPr/>
            <p:nvPr/>
          </p:nvSpPr>
          <p:spPr>
            <a:xfrm>
              <a:off x="4443027" y="3345390"/>
              <a:ext cx="1399886" cy="2317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94FEF907-75AD-4E9B-A7CC-D316EA349DDE}"/>
                </a:ext>
              </a:extLst>
            </p:cNvPr>
            <p:cNvSpPr/>
            <p:nvPr/>
          </p:nvSpPr>
          <p:spPr>
            <a:xfrm>
              <a:off x="6024234" y="3345390"/>
              <a:ext cx="1539875" cy="2317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DA72E77-050E-4521-A03A-E50DEF932642}"/>
                </a:ext>
              </a:extLst>
            </p:cNvPr>
            <p:cNvSpPr/>
            <p:nvPr/>
          </p:nvSpPr>
          <p:spPr>
            <a:xfrm>
              <a:off x="6040968" y="3829953"/>
              <a:ext cx="1357754" cy="23177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32843AF-A76C-4413-9BE3-43981FAF2172}"/>
              </a:ext>
            </a:extLst>
          </p:cNvPr>
          <p:cNvSpPr/>
          <p:nvPr/>
        </p:nvSpPr>
        <p:spPr>
          <a:xfrm>
            <a:off x="4443026" y="3116263"/>
            <a:ext cx="1539875" cy="2317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82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1023257" y="90375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登録</a:t>
            </a:r>
            <a:r>
              <a:rPr kumimoji="1"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画面（家事）</a:t>
            </a:r>
          </a:p>
        </p:txBody>
      </p:sp>
      <p:pic>
        <p:nvPicPr>
          <p:cNvPr id="16" name="コンテンツ プレースホルダー 15">
            <a:extLst>
              <a:ext uri="{FF2B5EF4-FFF2-40B4-BE49-F238E27FC236}">
                <a16:creationId xmlns:a16="http://schemas.microsoft.com/office/drawing/2014/main" id="{807C0510-2980-40E4-BED0-4B3541B4D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2207" y="1690688"/>
            <a:ext cx="7727586" cy="4351337"/>
          </a:xfr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B1FDE3C-9138-4E0F-B2BD-B4A8C71E629C}"/>
              </a:ext>
            </a:extLst>
          </p:cNvPr>
          <p:cNvSpPr/>
          <p:nvPr/>
        </p:nvSpPr>
        <p:spPr>
          <a:xfrm>
            <a:off x="4448175" y="3114674"/>
            <a:ext cx="1539875" cy="2317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776420E-D807-410D-A82D-547C77CBFD76}"/>
              </a:ext>
            </a:extLst>
          </p:cNvPr>
          <p:cNvSpPr/>
          <p:nvPr/>
        </p:nvSpPr>
        <p:spPr>
          <a:xfrm>
            <a:off x="5080000" y="3346449"/>
            <a:ext cx="577850" cy="31115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91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1023257" y="90375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登録</a:t>
            </a:r>
            <a:r>
              <a:rPr kumimoji="1"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画面（家事）</a:t>
            </a:r>
          </a:p>
        </p:txBody>
      </p:sp>
      <p:pic>
        <p:nvPicPr>
          <p:cNvPr id="16" name="コンテンツ プレースホルダー 15">
            <a:extLst>
              <a:ext uri="{FF2B5EF4-FFF2-40B4-BE49-F238E27FC236}">
                <a16:creationId xmlns:a16="http://schemas.microsoft.com/office/drawing/2014/main" id="{807C0510-2980-40E4-BED0-4B3541B4D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2208" y="1690688"/>
            <a:ext cx="7727584" cy="4351337"/>
          </a:xfr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0AD629E-1F6E-4C5B-9A2E-8C57C5CF3AF4}"/>
              </a:ext>
            </a:extLst>
          </p:cNvPr>
          <p:cNvSpPr/>
          <p:nvPr/>
        </p:nvSpPr>
        <p:spPr>
          <a:xfrm>
            <a:off x="4448175" y="3114674"/>
            <a:ext cx="1539875" cy="2317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31D29CD-1E1D-4BD6-8B05-3DF618BA7F09}"/>
              </a:ext>
            </a:extLst>
          </p:cNvPr>
          <p:cNvSpPr/>
          <p:nvPr/>
        </p:nvSpPr>
        <p:spPr>
          <a:xfrm>
            <a:off x="7115174" y="3346450"/>
            <a:ext cx="425451" cy="2349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087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A245D93-4BD9-4BA5-B7A7-1CF716EEE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" y="427264"/>
            <a:ext cx="11321143" cy="6003472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B0EB73BF-B967-4BD8-AD83-AD660FB7C963}"/>
              </a:ext>
            </a:extLst>
          </p:cNvPr>
          <p:cNvSpPr/>
          <p:nvPr/>
        </p:nvSpPr>
        <p:spPr>
          <a:xfrm>
            <a:off x="10145486" y="3102429"/>
            <a:ext cx="685800" cy="489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353CC09-77B0-4B24-B3AB-B966AE1BA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8" y="427264"/>
            <a:ext cx="11321143" cy="600347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FAAE3B9-E1F7-45E3-902F-CD0E0E313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27" y="427264"/>
            <a:ext cx="11321143" cy="6003473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A6AF2997-6C11-4CD2-A62D-995A99CF054B}"/>
              </a:ext>
            </a:extLst>
          </p:cNvPr>
          <p:cNvSpPr/>
          <p:nvPr/>
        </p:nvSpPr>
        <p:spPr>
          <a:xfrm>
            <a:off x="5638799" y="3058887"/>
            <a:ext cx="1273629" cy="576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62CC5C1-600F-4831-9964-C7EE008D7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26" y="427263"/>
            <a:ext cx="11321143" cy="60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6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26B3DD3-778C-4FA2-8B43-6EDE2B70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2" y="485644"/>
            <a:ext cx="11462656" cy="612826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633625BF-0DBA-4ABE-9716-1833E2D4EE99}"/>
              </a:ext>
            </a:extLst>
          </p:cNvPr>
          <p:cNvSpPr/>
          <p:nvPr/>
        </p:nvSpPr>
        <p:spPr>
          <a:xfrm>
            <a:off x="7478486" y="1545772"/>
            <a:ext cx="4125685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E081F55-D5B5-43BF-B14B-E1D4FF6AD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72" y="485644"/>
            <a:ext cx="11462656" cy="6133108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603B7EA2-8D40-4BE7-A907-7C87BA3C6E57}"/>
              </a:ext>
            </a:extLst>
          </p:cNvPr>
          <p:cNvSpPr/>
          <p:nvPr/>
        </p:nvSpPr>
        <p:spPr>
          <a:xfrm>
            <a:off x="10493126" y="3217958"/>
            <a:ext cx="1111045" cy="550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3C15D72-65AB-44EC-B51D-4962ADB4C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72" y="480797"/>
            <a:ext cx="11462656" cy="61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794657" y="45059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編集画面（日用品）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AACA22-B699-48F6-B90F-EDB8823649E3}"/>
              </a:ext>
            </a:extLst>
          </p:cNvPr>
          <p:cNvSpPr txBox="1"/>
          <p:nvPr/>
        </p:nvSpPr>
        <p:spPr>
          <a:xfrm>
            <a:off x="2007919" y="2228671"/>
            <a:ext cx="7397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各機能の紹介（各担当者による発表）</a:t>
            </a:r>
            <a:endParaRPr kumimoji="1" lang="en-US" altLang="ja-JP" dirty="0"/>
          </a:p>
          <a:p>
            <a:r>
              <a:rPr lang="ja-JP" altLang="en-US" dirty="0"/>
              <a:t>画面のスクリーンショット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システムの魅力</a:t>
            </a:r>
            <a:endParaRPr lang="en-US" altLang="ja-JP" dirty="0"/>
          </a:p>
          <a:p>
            <a:r>
              <a:rPr lang="ja-JP" altLang="en-US" dirty="0"/>
              <a:t>使ったらどんないいことがあるかについて伝える</a:t>
            </a:r>
            <a:endParaRPr kumimoji="1" lang="ja-JP" alt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6E00264-75BE-4DE2-B283-C77015618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096218D-6BEF-4DF0-B8D3-08CBFDF147CD}"/>
              </a:ext>
            </a:extLst>
          </p:cNvPr>
          <p:cNvSpPr/>
          <p:nvPr/>
        </p:nvSpPr>
        <p:spPr>
          <a:xfrm>
            <a:off x="5550310" y="5054734"/>
            <a:ext cx="786580" cy="433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5C5E0F2-61F7-40B2-B34E-6CC184F938ED}"/>
              </a:ext>
            </a:extLst>
          </p:cNvPr>
          <p:cNvSpPr/>
          <p:nvPr/>
        </p:nvSpPr>
        <p:spPr>
          <a:xfrm>
            <a:off x="4817088" y="5054734"/>
            <a:ext cx="786580" cy="433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24784DB-7937-443C-BE64-C8613D88A8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9" r="15250" b="6512"/>
          <a:stretch/>
        </p:blipFill>
        <p:spPr>
          <a:xfrm>
            <a:off x="2007919" y="1241675"/>
            <a:ext cx="8324801" cy="52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0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794657" y="45059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編集画面（日用品）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6E00264-75BE-4DE2-B283-C77015618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096218D-6BEF-4DF0-B8D3-08CBFDF147CD}"/>
              </a:ext>
            </a:extLst>
          </p:cNvPr>
          <p:cNvSpPr/>
          <p:nvPr/>
        </p:nvSpPr>
        <p:spPr>
          <a:xfrm>
            <a:off x="5550310" y="5054734"/>
            <a:ext cx="786580" cy="433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85C5E0F2-61F7-40B2-B34E-6CC184F938ED}"/>
              </a:ext>
            </a:extLst>
          </p:cNvPr>
          <p:cNvSpPr/>
          <p:nvPr/>
        </p:nvSpPr>
        <p:spPr>
          <a:xfrm>
            <a:off x="4817088" y="5054734"/>
            <a:ext cx="786580" cy="4336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3DF7F2F4-413B-4899-8C82-0111663DC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9" r="16469" b="6131"/>
          <a:stretch/>
        </p:blipFill>
        <p:spPr>
          <a:xfrm>
            <a:off x="2007919" y="1229109"/>
            <a:ext cx="8176162" cy="53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9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1023256" y="737092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分析画面</a:t>
            </a:r>
            <a:endParaRPr kumimoji="1" lang="ja-JP" altLang="en-US" sz="36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AACA22-B699-48F6-B90F-EDB8823649E3}"/>
              </a:ext>
            </a:extLst>
          </p:cNvPr>
          <p:cNvSpPr txBox="1"/>
          <p:nvPr/>
        </p:nvSpPr>
        <p:spPr>
          <a:xfrm>
            <a:off x="2007919" y="2228671"/>
            <a:ext cx="7397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各機能の紹介（各担当者による発表）</a:t>
            </a:r>
            <a:endParaRPr kumimoji="1" lang="en-US" altLang="ja-JP" dirty="0"/>
          </a:p>
          <a:p>
            <a:r>
              <a:rPr lang="ja-JP" altLang="en-US" dirty="0"/>
              <a:t>画面のスクリーンショット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システムの魅力</a:t>
            </a:r>
            <a:endParaRPr lang="en-US" altLang="ja-JP" dirty="0"/>
          </a:p>
          <a:p>
            <a:r>
              <a:rPr lang="ja-JP" altLang="en-US" dirty="0"/>
              <a:t>使ったらどんないいことがあるかについて伝える</a:t>
            </a:r>
            <a:endParaRPr kumimoji="1" lang="ja-JP" altLang="en-US" dirty="0"/>
          </a:p>
        </p:txBody>
      </p:sp>
      <p:pic>
        <p:nvPicPr>
          <p:cNvPr id="8" name="図 7" descr="グラフ&#10;&#10;自動的に生成された説明">
            <a:extLst>
              <a:ext uri="{FF2B5EF4-FFF2-40B4-BE49-F238E27FC236}">
                <a16:creationId xmlns:a16="http://schemas.microsoft.com/office/drawing/2014/main" id="{3A434808-7622-4BE2-A98B-34B22ACB7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33" y="1383423"/>
            <a:ext cx="8249446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86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1023256" y="737092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分析画面</a:t>
            </a:r>
            <a:endParaRPr kumimoji="1" lang="ja-JP" altLang="en-US" sz="36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AACA22-B699-48F6-B90F-EDB8823649E3}"/>
              </a:ext>
            </a:extLst>
          </p:cNvPr>
          <p:cNvSpPr txBox="1"/>
          <p:nvPr/>
        </p:nvSpPr>
        <p:spPr>
          <a:xfrm>
            <a:off x="2007919" y="2228671"/>
            <a:ext cx="7397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各機能の紹介（各担当者による発表）</a:t>
            </a:r>
            <a:endParaRPr kumimoji="1" lang="en-US" altLang="ja-JP" dirty="0"/>
          </a:p>
          <a:p>
            <a:r>
              <a:rPr lang="ja-JP" altLang="en-US" dirty="0"/>
              <a:t>画面のスクリーンショット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システムの魅力</a:t>
            </a:r>
            <a:endParaRPr lang="en-US" altLang="ja-JP" dirty="0"/>
          </a:p>
          <a:p>
            <a:r>
              <a:rPr lang="ja-JP" altLang="en-US" dirty="0"/>
              <a:t>使ったらどんないいことがあるかについて伝える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A434808-7622-4BE2-A98B-34B22ACB7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4633" y="1385842"/>
            <a:ext cx="8249446" cy="46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A43C63-1284-484E-9218-1DF03C34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AB38F40-803B-4463-9872-76EAB2047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発表動画①">
            <a:hlinkClick r:id="" action="ppaction://media"/>
            <a:extLst>
              <a:ext uri="{FF2B5EF4-FFF2-40B4-BE49-F238E27FC236}">
                <a16:creationId xmlns:a16="http://schemas.microsoft.com/office/drawing/2014/main" id="{38974B11-8568-46CE-840C-8B0AB9B934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906" y="676651"/>
            <a:ext cx="10340188" cy="5816224"/>
          </a:xfrm>
        </p:spPr>
      </p:pic>
    </p:spTree>
    <p:extLst>
      <p:ext uri="{BB962C8B-B14F-4D97-AF65-F5344CB8AC3E}">
        <p14:creationId xmlns:p14="http://schemas.microsoft.com/office/powerpoint/2010/main" val="200163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429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C17B8C-A5DC-423D-A2E7-528E7676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AAB7F2-1757-4E6B-8166-2B85E2981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発表動画②">
            <a:hlinkClick r:id="" action="ppaction://media"/>
            <a:extLst>
              <a:ext uri="{FF2B5EF4-FFF2-40B4-BE49-F238E27FC236}">
                <a16:creationId xmlns:a16="http://schemas.microsoft.com/office/drawing/2014/main" id="{4CCA361E-D343-4E6F-94AB-96355EED15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112" y="365125"/>
            <a:ext cx="10893776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204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 descr="ステージ上の 5 人のバレリーナの背面図">
            <a:extLst>
              <a:ext uri="{FF2B5EF4-FFF2-40B4-BE49-F238E27FC236}">
                <a16:creationId xmlns:a16="http://schemas.microsoft.com/office/drawing/2014/main" id="{FE1502BE-2941-46A7-95A1-CE1ACE563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915" y="3132350"/>
            <a:ext cx="3715699" cy="27899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18C6B4-EE26-4BED-891A-117E855D945B}"/>
              </a:ext>
            </a:extLst>
          </p:cNvPr>
          <p:cNvSpPr txBox="1"/>
          <p:nvPr/>
        </p:nvSpPr>
        <p:spPr>
          <a:xfrm>
            <a:off x="1350219" y="935664"/>
            <a:ext cx="85024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チーム開発について</a:t>
            </a:r>
            <a:endParaRPr lang="en-US" altLang="ja-JP" sz="3600" dirty="0"/>
          </a:p>
          <a:p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・システムの工夫点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>
                <a:solidFill>
                  <a:schemeClr val="bg2">
                    <a:lumMod val="75000"/>
                  </a:schemeClr>
                </a:solidFill>
              </a:rPr>
              <a:t>・メンバーの成長</a:t>
            </a:r>
            <a:endParaRPr lang="en-US" altLang="ja-JP" sz="28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altLang="ja-JP" sz="2800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69093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10AB21F-899B-40F1-A790-1DA93BF81937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918853" y="365125"/>
            <a:chExt cx="10854047" cy="6127750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1E78B887-67D9-4F62-BF09-3370B382D1D8}"/>
                </a:ext>
              </a:extLst>
            </p:cNvPr>
            <p:cNvGrpSpPr/>
            <p:nvPr/>
          </p:nvGrpSpPr>
          <p:grpSpPr>
            <a:xfrm>
              <a:off x="918853" y="365125"/>
              <a:ext cx="10854047" cy="6127750"/>
              <a:chOff x="668976" y="365125"/>
              <a:chExt cx="10854047" cy="6127750"/>
            </a:xfrm>
          </p:grpSpPr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9DFBD3C0-9D7E-4F2A-9813-AF1873EE88E1}"/>
                  </a:ext>
                </a:extLst>
              </p:cNvPr>
              <p:cNvSpPr/>
              <p:nvPr/>
            </p:nvSpPr>
            <p:spPr>
              <a:xfrm>
                <a:off x="668976" y="365125"/>
                <a:ext cx="10854047" cy="6127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그래픽 4">
                <a:extLst>
                  <a:ext uri="{FF2B5EF4-FFF2-40B4-BE49-F238E27FC236}">
                    <a16:creationId xmlns:a16="http://schemas.microsoft.com/office/drawing/2014/main" id="{0759B7D9-5904-4F0C-A8AE-1F861BD0A0BF}"/>
                  </a:ext>
                </a:extLst>
              </p:cNvPr>
              <p:cNvSpPr/>
              <p:nvPr/>
            </p:nvSpPr>
            <p:spPr>
              <a:xfrm flipH="1">
                <a:off x="6512766" y="610758"/>
                <a:ext cx="4593492" cy="2378072"/>
              </a:xfrm>
              <a:custGeom>
                <a:avLst/>
                <a:gdLst>
                  <a:gd name="connsiteX0" fmla="*/ 7797165 w 7800975"/>
                  <a:gd name="connsiteY0" fmla="*/ 2741866 h 4038600"/>
                  <a:gd name="connsiteX1" fmla="*/ 7797165 w 7800975"/>
                  <a:gd name="connsiteY1" fmla="*/ 745236 h 4038600"/>
                  <a:gd name="connsiteX2" fmla="*/ 7059073 w 7800975"/>
                  <a:gd name="connsiteY2" fmla="*/ 7144 h 4038600"/>
                  <a:gd name="connsiteX3" fmla="*/ 745236 w 7800975"/>
                  <a:gd name="connsiteY3" fmla="*/ 7144 h 4038600"/>
                  <a:gd name="connsiteX4" fmla="*/ 7144 w 7800975"/>
                  <a:gd name="connsiteY4" fmla="*/ 745236 h 4038600"/>
                  <a:gd name="connsiteX5" fmla="*/ 7144 w 7800975"/>
                  <a:gd name="connsiteY5" fmla="*/ 2741866 h 4038600"/>
                  <a:gd name="connsiteX6" fmla="*/ 745236 w 7800975"/>
                  <a:gd name="connsiteY6" fmla="*/ 3479959 h 4038600"/>
                  <a:gd name="connsiteX7" fmla="*/ 6693027 w 7800975"/>
                  <a:gd name="connsiteY7" fmla="*/ 3479959 h 4038600"/>
                  <a:gd name="connsiteX8" fmla="*/ 7539324 w 7800975"/>
                  <a:gd name="connsiteY8" fmla="*/ 4030218 h 4038600"/>
                  <a:gd name="connsiteX9" fmla="*/ 7592092 w 7800975"/>
                  <a:gd name="connsiteY9" fmla="*/ 3972497 h 4038600"/>
                  <a:gd name="connsiteX10" fmla="*/ 7402640 w 7800975"/>
                  <a:gd name="connsiteY10" fmla="*/ 3394424 h 4038600"/>
                  <a:gd name="connsiteX11" fmla="*/ 7797165 w 7800975"/>
                  <a:gd name="connsiteY11" fmla="*/ 2741866 h 403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00975" h="4038600">
                    <a:moveTo>
                      <a:pt x="7797165" y="2741866"/>
                    </a:moveTo>
                    <a:lnTo>
                      <a:pt x="7797165" y="745236"/>
                    </a:lnTo>
                    <a:cubicBezTo>
                      <a:pt x="7797165" y="339281"/>
                      <a:pt x="7465028" y="7144"/>
                      <a:pt x="7059073" y="7144"/>
                    </a:cubicBezTo>
                    <a:lnTo>
                      <a:pt x="745236" y="7144"/>
                    </a:lnTo>
                    <a:cubicBezTo>
                      <a:pt x="339281" y="7144"/>
                      <a:pt x="7144" y="339281"/>
                      <a:pt x="7144" y="745236"/>
                    </a:cubicBezTo>
                    <a:lnTo>
                      <a:pt x="7144" y="2741866"/>
                    </a:lnTo>
                    <a:cubicBezTo>
                      <a:pt x="7144" y="3147822"/>
                      <a:pt x="339281" y="3479959"/>
                      <a:pt x="745236" y="3479959"/>
                    </a:cubicBezTo>
                    <a:lnTo>
                      <a:pt x="6693027" y="3479959"/>
                    </a:lnTo>
                    <a:cubicBezTo>
                      <a:pt x="6872859" y="3675983"/>
                      <a:pt x="7139750" y="3894487"/>
                      <a:pt x="7539324" y="4030218"/>
                    </a:cubicBezTo>
                    <a:cubicBezTo>
                      <a:pt x="7575614" y="4042505"/>
                      <a:pt x="7609142" y="4006120"/>
                      <a:pt x="7592092" y="3972497"/>
                    </a:cubicBezTo>
                    <a:cubicBezTo>
                      <a:pt x="7534085" y="3857720"/>
                      <a:pt x="7416642" y="3685508"/>
                      <a:pt x="7402640" y="3394424"/>
                    </a:cubicBezTo>
                    <a:cubicBezTo>
                      <a:pt x="7636764" y="3270218"/>
                      <a:pt x="7797165" y="3023902"/>
                      <a:pt x="7797165" y="2741866"/>
                    </a:cubicBezTo>
                    <a:close/>
                  </a:path>
                </a:pathLst>
              </a:custGeom>
              <a:solidFill>
                <a:srgbClr val="3C5CF6"/>
              </a:solidFill>
              <a:ln w="560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ja-JP" altLang="en-US" sz="5400" dirty="0">
                    <a:solidFill>
                      <a:schemeClr val="bg1"/>
                    </a:solidFill>
                  </a:rPr>
                  <a:t>工夫点</a:t>
                </a:r>
                <a:endParaRPr lang="ko-KR" altLang="en-US" sz="54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그림 8">
              <a:extLst>
                <a:ext uri="{FF2B5EF4-FFF2-40B4-BE49-F238E27FC236}">
                  <a16:creationId xmlns:a16="http://schemas.microsoft.com/office/drawing/2014/main" id="{75E1049E-09E8-4510-8B8B-933675C15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46" y="2717800"/>
              <a:ext cx="7102654" cy="337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012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F56EF27-904D-4BB3-B37D-B665709393F2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668976" y="365125"/>
            <a:chExt cx="10854047" cy="6127750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A4E78628-DFE2-4EEF-A86B-8CA915FF9CF8}"/>
                </a:ext>
              </a:extLst>
            </p:cNvPr>
            <p:cNvGrpSpPr/>
            <p:nvPr/>
          </p:nvGrpSpPr>
          <p:grpSpPr>
            <a:xfrm>
              <a:off x="668976" y="365125"/>
              <a:ext cx="10854047" cy="6127750"/>
              <a:chOff x="668976" y="365125"/>
              <a:chExt cx="10854047" cy="6127750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6E766D55-F30F-4CED-8953-DB7274B596ED}"/>
                  </a:ext>
                </a:extLst>
              </p:cNvPr>
              <p:cNvGrpSpPr/>
              <p:nvPr/>
            </p:nvGrpSpPr>
            <p:grpSpPr>
              <a:xfrm>
                <a:off x="668976" y="365125"/>
                <a:ext cx="10854047" cy="6127750"/>
                <a:chOff x="668976" y="365125"/>
                <a:chExt cx="10854047" cy="6127750"/>
              </a:xfrm>
            </p:grpSpPr>
            <p:sp>
              <p:nvSpPr>
                <p:cNvPr id="12" name="正方形/長方形 11">
                  <a:extLst>
                    <a:ext uri="{FF2B5EF4-FFF2-40B4-BE49-F238E27FC236}">
                      <a16:creationId xmlns:a16="http://schemas.microsoft.com/office/drawing/2014/main" id="{C2940A1D-8F65-425D-9628-E58F5A9E3135}"/>
                    </a:ext>
                  </a:extLst>
                </p:cNvPr>
                <p:cNvSpPr/>
                <p:nvPr/>
              </p:nvSpPr>
              <p:spPr>
                <a:xfrm>
                  <a:off x="668976" y="365125"/>
                  <a:ext cx="10854047" cy="61277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3" name="그림 7">
                  <a:extLst>
                    <a:ext uri="{FF2B5EF4-FFF2-40B4-BE49-F238E27FC236}">
                      <a16:creationId xmlns:a16="http://schemas.microsoft.com/office/drawing/2014/main" id="{B6FD2F87-5136-449E-9F14-1A0A51D4C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449861" y="2782905"/>
                  <a:ext cx="4969393" cy="3258413"/>
                </a:xfrm>
                <a:prstGeom prst="rect">
                  <a:avLst/>
                </a:prstGeom>
              </p:spPr>
            </p:pic>
            <p:sp>
              <p:nvSpPr>
                <p:cNvPr id="14" name="그래픽 4">
                  <a:extLst>
                    <a:ext uri="{FF2B5EF4-FFF2-40B4-BE49-F238E27FC236}">
                      <a16:creationId xmlns:a16="http://schemas.microsoft.com/office/drawing/2014/main" id="{2E00CBE2-B053-4ED0-AE20-00F81CA17655}"/>
                    </a:ext>
                  </a:extLst>
                </p:cNvPr>
                <p:cNvSpPr/>
                <p:nvPr/>
              </p:nvSpPr>
              <p:spPr>
                <a:xfrm>
                  <a:off x="1121888" y="695857"/>
                  <a:ext cx="5664200" cy="2885450"/>
                </a:xfrm>
                <a:custGeom>
                  <a:avLst/>
                  <a:gdLst>
                    <a:gd name="connsiteX0" fmla="*/ 7797165 w 7800975"/>
                    <a:gd name="connsiteY0" fmla="*/ 2741866 h 4038600"/>
                    <a:gd name="connsiteX1" fmla="*/ 7797165 w 7800975"/>
                    <a:gd name="connsiteY1" fmla="*/ 745236 h 4038600"/>
                    <a:gd name="connsiteX2" fmla="*/ 7059073 w 7800975"/>
                    <a:gd name="connsiteY2" fmla="*/ 7144 h 4038600"/>
                    <a:gd name="connsiteX3" fmla="*/ 745236 w 7800975"/>
                    <a:gd name="connsiteY3" fmla="*/ 7144 h 4038600"/>
                    <a:gd name="connsiteX4" fmla="*/ 7144 w 7800975"/>
                    <a:gd name="connsiteY4" fmla="*/ 745236 h 4038600"/>
                    <a:gd name="connsiteX5" fmla="*/ 7144 w 7800975"/>
                    <a:gd name="connsiteY5" fmla="*/ 2741866 h 4038600"/>
                    <a:gd name="connsiteX6" fmla="*/ 745236 w 7800975"/>
                    <a:gd name="connsiteY6" fmla="*/ 3479959 h 4038600"/>
                    <a:gd name="connsiteX7" fmla="*/ 6693027 w 7800975"/>
                    <a:gd name="connsiteY7" fmla="*/ 3479959 h 4038600"/>
                    <a:gd name="connsiteX8" fmla="*/ 7539324 w 7800975"/>
                    <a:gd name="connsiteY8" fmla="*/ 4030218 h 4038600"/>
                    <a:gd name="connsiteX9" fmla="*/ 7592092 w 7800975"/>
                    <a:gd name="connsiteY9" fmla="*/ 3972497 h 4038600"/>
                    <a:gd name="connsiteX10" fmla="*/ 7402640 w 7800975"/>
                    <a:gd name="connsiteY10" fmla="*/ 3394424 h 4038600"/>
                    <a:gd name="connsiteX11" fmla="*/ 7797165 w 7800975"/>
                    <a:gd name="connsiteY11" fmla="*/ 2741866 h 403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800975" h="4038600">
                      <a:moveTo>
                        <a:pt x="7797165" y="2741866"/>
                      </a:moveTo>
                      <a:lnTo>
                        <a:pt x="7797165" y="745236"/>
                      </a:lnTo>
                      <a:cubicBezTo>
                        <a:pt x="7797165" y="339281"/>
                        <a:pt x="7465028" y="7144"/>
                        <a:pt x="7059073" y="7144"/>
                      </a:cubicBezTo>
                      <a:lnTo>
                        <a:pt x="745236" y="7144"/>
                      </a:lnTo>
                      <a:cubicBezTo>
                        <a:pt x="339281" y="7144"/>
                        <a:pt x="7144" y="339281"/>
                        <a:pt x="7144" y="745236"/>
                      </a:cubicBezTo>
                      <a:lnTo>
                        <a:pt x="7144" y="2741866"/>
                      </a:lnTo>
                      <a:cubicBezTo>
                        <a:pt x="7144" y="3147822"/>
                        <a:pt x="339281" y="3479959"/>
                        <a:pt x="745236" y="3479959"/>
                      </a:cubicBezTo>
                      <a:lnTo>
                        <a:pt x="6693027" y="3479959"/>
                      </a:lnTo>
                      <a:cubicBezTo>
                        <a:pt x="6872859" y="3675983"/>
                        <a:pt x="7139750" y="3894487"/>
                        <a:pt x="7539324" y="4030218"/>
                      </a:cubicBezTo>
                      <a:cubicBezTo>
                        <a:pt x="7575614" y="4042505"/>
                        <a:pt x="7609142" y="4006120"/>
                        <a:pt x="7592092" y="3972497"/>
                      </a:cubicBezTo>
                      <a:cubicBezTo>
                        <a:pt x="7534085" y="3857720"/>
                        <a:pt x="7416642" y="3685508"/>
                        <a:pt x="7402640" y="3394424"/>
                      </a:cubicBezTo>
                      <a:cubicBezTo>
                        <a:pt x="7636764" y="3270218"/>
                        <a:pt x="7797165" y="3023902"/>
                        <a:pt x="7797165" y="2741866"/>
                      </a:cubicBezTo>
                      <a:close/>
                    </a:path>
                  </a:pathLst>
                </a:custGeom>
                <a:solidFill>
                  <a:srgbClr val="3C5CF6"/>
                </a:solidFill>
                <a:ln w="560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5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0ECB82D3-32C1-4D6D-A1CB-EB1B4DAE384A}"/>
                  </a:ext>
                </a:extLst>
              </p:cNvPr>
              <p:cNvGrpSpPr/>
              <p:nvPr/>
            </p:nvGrpSpPr>
            <p:grpSpPr>
              <a:xfrm>
                <a:off x="1553081" y="1042381"/>
                <a:ext cx="4392853" cy="1398671"/>
                <a:chOff x="6779239" y="846239"/>
                <a:chExt cx="4392853" cy="1398671"/>
              </a:xfrm>
            </p:grpSpPr>
            <p:pic>
              <p:nvPicPr>
                <p:cNvPr id="9" name="그래픽 2">
                  <a:extLst>
                    <a:ext uri="{FF2B5EF4-FFF2-40B4-BE49-F238E27FC236}">
                      <a16:creationId xmlns:a16="http://schemas.microsoft.com/office/drawing/2014/main" id="{C7AF746C-F13A-42B0-854E-6195412657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47607" y="1545575"/>
                  <a:ext cx="681743" cy="516807"/>
                </a:xfrm>
                <a:prstGeom prst="rect">
                  <a:avLst/>
                </a:prstGeom>
              </p:spPr>
            </p:pic>
            <p:pic>
              <p:nvPicPr>
                <p:cNvPr id="10" name="그래픽 482">
                  <a:extLst>
                    <a:ext uri="{FF2B5EF4-FFF2-40B4-BE49-F238E27FC236}">
                      <a16:creationId xmlns:a16="http://schemas.microsoft.com/office/drawing/2014/main" id="{B9B6EE2F-422E-4490-BE10-0467B86F5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9239" y="1122195"/>
                  <a:ext cx="1340375" cy="1024996"/>
                </a:xfrm>
                <a:prstGeom prst="rect">
                  <a:avLst/>
                </a:prstGeom>
              </p:spPr>
            </p:pic>
            <p:pic>
              <p:nvPicPr>
                <p:cNvPr id="11" name="그래픽 18">
                  <a:extLst>
                    <a:ext uri="{FF2B5EF4-FFF2-40B4-BE49-F238E27FC236}">
                      <a16:creationId xmlns:a16="http://schemas.microsoft.com/office/drawing/2014/main" id="{59764E28-0F50-406F-984A-B3E91FBE92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4018" y="846239"/>
                  <a:ext cx="1068074" cy="1398671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사각형: 둥근 모서리 19">
              <a:extLst>
                <a:ext uri="{FF2B5EF4-FFF2-40B4-BE49-F238E27FC236}">
                  <a16:creationId xmlns:a16="http://schemas.microsoft.com/office/drawing/2014/main" id="{85B7C487-03BC-4E22-8167-DF132EEECE6D}"/>
                </a:ext>
              </a:extLst>
            </p:cNvPr>
            <p:cNvSpPr/>
            <p:nvPr/>
          </p:nvSpPr>
          <p:spPr>
            <a:xfrm>
              <a:off x="981581" y="4242239"/>
              <a:ext cx="4950105" cy="12816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3200" dirty="0">
                  <a:solidFill>
                    <a:schemeClr val="bg1"/>
                  </a:solidFill>
                </a:rPr>
                <a:t>ユーザビリティの向上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70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F56EF27-904D-4BB3-B37D-B665709393F2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668976" y="365125"/>
            <a:chExt cx="10854047" cy="6127750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6E766D55-F30F-4CED-8953-DB7274B596ED}"/>
                </a:ext>
              </a:extLst>
            </p:cNvPr>
            <p:cNvGrpSpPr/>
            <p:nvPr/>
          </p:nvGrpSpPr>
          <p:grpSpPr>
            <a:xfrm>
              <a:off x="668976" y="365125"/>
              <a:ext cx="10854047" cy="6127750"/>
              <a:chOff x="668976" y="365125"/>
              <a:chExt cx="10854047" cy="6127750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C2940A1D-8F65-425D-9628-E58F5A9E3135}"/>
                  </a:ext>
                </a:extLst>
              </p:cNvPr>
              <p:cNvSpPr/>
              <p:nvPr/>
            </p:nvSpPr>
            <p:spPr>
              <a:xfrm>
                <a:off x="668976" y="365125"/>
                <a:ext cx="10854047" cy="6127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3" name="그림 7">
                <a:extLst>
                  <a:ext uri="{FF2B5EF4-FFF2-40B4-BE49-F238E27FC236}">
                    <a16:creationId xmlns:a16="http://schemas.microsoft.com/office/drawing/2014/main" id="{B6FD2F87-5136-449E-9F14-1A0A51D4C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49861" y="2782905"/>
                <a:ext cx="4969393" cy="3258413"/>
              </a:xfrm>
              <a:prstGeom prst="rect">
                <a:avLst/>
              </a:prstGeom>
            </p:spPr>
          </p:pic>
          <p:sp>
            <p:nvSpPr>
              <p:cNvPr id="14" name="그래픽 4">
                <a:extLst>
                  <a:ext uri="{FF2B5EF4-FFF2-40B4-BE49-F238E27FC236}">
                    <a16:creationId xmlns:a16="http://schemas.microsoft.com/office/drawing/2014/main" id="{2E00CBE2-B053-4ED0-AE20-00F81CA17655}"/>
                  </a:ext>
                </a:extLst>
              </p:cNvPr>
              <p:cNvSpPr/>
              <p:nvPr/>
            </p:nvSpPr>
            <p:spPr>
              <a:xfrm>
                <a:off x="1121888" y="695857"/>
                <a:ext cx="5664200" cy="2885450"/>
              </a:xfrm>
              <a:custGeom>
                <a:avLst/>
                <a:gdLst>
                  <a:gd name="connsiteX0" fmla="*/ 7797165 w 7800975"/>
                  <a:gd name="connsiteY0" fmla="*/ 2741866 h 4038600"/>
                  <a:gd name="connsiteX1" fmla="*/ 7797165 w 7800975"/>
                  <a:gd name="connsiteY1" fmla="*/ 745236 h 4038600"/>
                  <a:gd name="connsiteX2" fmla="*/ 7059073 w 7800975"/>
                  <a:gd name="connsiteY2" fmla="*/ 7144 h 4038600"/>
                  <a:gd name="connsiteX3" fmla="*/ 745236 w 7800975"/>
                  <a:gd name="connsiteY3" fmla="*/ 7144 h 4038600"/>
                  <a:gd name="connsiteX4" fmla="*/ 7144 w 7800975"/>
                  <a:gd name="connsiteY4" fmla="*/ 745236 h 4038600"/>
                  <a:gd name="connsiteX5" fmla="*/ 7144 w 7800975"/>
                  <a:gd name="connsiteY5" fmla="*/ 2741866 h 4038600"/>
                  <a:gd name="connsiteX6" fmla="*/ 745236 w 7800975"/>
                  <a:gd name="connsiteY6" fmla="*/ 3479959 h 4038600"/>
                  <a:gd name="connsiteX7" fmla="*/ 6693027 w 7800975"/>
                  <a:gd name="connsiteY7" fmla="*/ 3479959 h 4038600"/>
                  <a:gd name="connsiteX8" fmla="*/ 7539324 w 7800975"/>
                  <a:gd name="connsiteY8" fmla="*/ 4030218 h 4038600"/>
                  <a:gd name="connsiteX9" fmla="*/ 7592092 w 7800975"/>
                  <a:gd name="connsiteY9" fmla="*/ 3972497 h 4038600"/>
                  <a:gd name="connsiteX10" fmla="*/ 7402640 w 7800975"/>
                  <a:gd name="connsiteY10" fmla="*/ 3394424 h 4038600"/>
                  <a:gd name="connsiteX11" fmla="*/ 7797165 w 7800975"/>
                  <a:gd name="connsiteY11" fmla="*/ 2741866 h 403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00975" h="4038600">
                    <a:moveTo>
                      <a:pt x="7797165" y="2741866"/>
                    </a:moveTo>
                    <a:lnTo>
                      <a:pt x="7797165" y="745236"/>
                    </a:lnTo>
                    <a:cubicBezTo>
                      <a:pt x="7797165" y="339281"/>
                      <a:pt x="7465028" y="7144"/>
                      <a:pt x="7059073" y="7144"/>
                    </a:cubicBezTo>
                    <a:lnTo>
                      <a:pt x="745236" y="7144"/>
                    </a:lnTo>
                    <a:cubicBezTo>
                      <a:pt x="339281" y="7144"/>
                      <a:pt x="7144" y="339281"/>
                      <a:pt x="7144" y="745236"/>
                    </a:cubicBezTo>
                    <a:lnTo>
                      <a:pt x="7144" y="2741866"/>
                    </a:lnTo>
                    <a:cubicBezTo>
                      <a:pt x="7144" y="3147822"/>
                      <a:pt x="339281" y="3479959"/>
                      <a:pt x="745236" y="3479959"/>
                    </a:cubicBezTo>
                    <a:lnTo>
                      <a:pt x="6693027" y="3479959"/>
                    </a:lnTo>
                    <a:cubicBezTo>
                      <a:pt x="6872859" y="3675983"/>
                      <a:pt x="7139750" y="3894487"/>
                      <a:pt x="7539324" y="4030218"/>
                    </a:cubicBezTo>
                    <a:cubicBezTo>
                      <a:pt x="7575614" y="4042505"/>
                      <a:pt x="7609142" y="4006120"/>
                      <a:pt x="7592092" y="3972497"/>
                    </a:cubicBezTo>
                    <a:cubicBezTo>
                      <a:pt x="7534085" y="3857720"/>
                      <a:pt x="7416642" y="3685508"/>
                      <a:pt x="7402640" y="3394424"/>
                    </a:cubicBezTo>
                    <a:cubicBezTo>
                      <a:pt x="7636764" y="3270218"/>
                      <a:pt x="7797165" y="3023902"/>
                      <a:pt x="7797165" y="2741866"/>
                    </a:cubicBezTo>
                    <a:close/>
                  </a:path>
                </a:pathLst>
              </a:custGeom>
              <a:solidFill>
                <a:srgbClr val="3C5CF6"/>
              </a:solidFill>
              <a:ln w="560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사각형: 둥근 모서리 19">
              <a:extLst>
                <a:ext uri="{FF2B5EF4-FFF2-40B4-BE49-F238E27FC236}">
                  <a16:creationId xmlns:a16="http://schemas.microsoft.com/office/drawing/2014/main" id="{85B7C487-03BC-4E22-8167-DF132EEECE6D}"/>
                </a:ext>
              </a:extLst>
            </p:cNvPr>
            <p:cNvSpPr/>
            <p:nvPr/>
          </p:nvSpPr>
          <p:spPr>
            <a:xfrm>
              <a:off x="981581" y="4242239"/>
              <a:ext cx="4950105" cy="1281632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3200" dirty="0">
                  <a:solidFill>
                    <a:schemeClr val="bg1"/>
                  </a:solidFill>
                </a:rPr>
                <a:t>画面遷移を減らす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5B139426-DE90-4F6C-BFE2-409919A29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775" y="1161696"/>
            <a:ext cx="1456591" cy="145659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21191F62-289E-4362-A632-DA8EC4DC8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738" y="1054571"/>
            <a:ext cx="1606641" cy="160664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BC26396-D7F8-4F37-8193-F51AB259C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8721" y="1235102"/>
            <a:ext cx="1309781" cy="130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2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90C6703-7E75-4440-81A7-A66C213519A7}"/>
              </a:ext>
            </a:extLst>
          </p:cNvPr>
          <p:cNvGrpSpPr/>
          <p:nvPr/>
        </p:nvGrpSpPr>
        <p:grpSpPr>
          <a:xfrm>
            <a:off x="668977" y="365125"/>
            <a:ext cx="10907021" cy="6127750"/>
            <a:chOff x="668977" y="365125"/>
            <a:chExt cx="10907021" cy="6127750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37C44D1-F113-42C0-879F-9F55EDED8020}"/>
                </a:ext>
              </a:extLst>
            </p:cNvPr>
            <p:cNvSpPr/>
            <p:nvPr/>
          </p:nvSpPr>
          <p:spPr>
            <a:xfrm>
              <a:off x="668977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1545D656-1305-44AA-A078-4544F9C2F0FF}"/>
                </a:ext>
              </a:extLst>
            </p:cNvPr>
            <p:cNvGrpSpPr/>
            <p:nvPr/>
          </p:nvGrpSpPr>
          <p:grpSpPr>
            <a:xfrm>
              <a:off x="1581180" y="793338"/>
              <a:ext cx="9994818" cy="5223630"/>
              <a:chOff x="1581180" y="793338"/>
              <a:chExt cx="9994818" cy="5223630"/>
            </a:xfrm>
          </p:grpSpPr>
          <p:pic>
            <p:nvPicPr>
              <p:cNvPr id="13" name="그림 2">
                <a:extLst>
                  <a:ext uri="{FF2B5EF4-FFF2-40B4-BE49-F238E27FC236}">
                    <a16:creationId xmlns:a16="http://schemas.microsoft.com/office/drawing/2014/main" id="{8F71C5FB-205D-40AD-9953-16B21A201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0528" y="1249022"/>
                <a:ext cx="2855470" cy="4767946"/>
              </a:xfrm>
              <a:prstGeom prst="rect">
                <a:avLst/>
              </a:prstGeom>
            </p:spPr>
          </p:pic>
          <p:grpSp>
            <p:nvGrpSpPr>
              <p:cNvPr id="14" name="グループ化 13">
                <a:extLst>
                  <a:ext uri="{FF2B5EF4-FFF2-40B4-BE49-F238E27FC236}">
                    <a16:creationId xmlns:a16="http://schemas.microsoft.com/office/drawing/2014/main" id="{78CE24AF-1DCB-4101-B458-6F44339A0AF9}"/>
                  </a:ext>
                </a:extLst>
              </p:cNvPr>
              <p:cNvGrpSpPr/>
              <p:nvPr/>
            </p:nvGrpSpPr>
            <p:grpSpPr>
              <a:xfrm>
                <a:off x="2699132" y="5071741"/>
                <a:ext cx="6232814" cy="833369"/>
                <a:chOff x="2699132" y="5071741"/>
                <a:chExt cx="6232814" cy="833369"/>
              </a:xfrm>
            </p:grpSpPr>
            <p:sp>
              <p:nvSpPr>
                <p:cNvPr id="16" name="四角形: 角を丸くする 15">
                  <a:extLst>
                    <a:ext uri="{FF2B5EF4-FFF2-40B4-BE49-F238E27FC236}">
                      <a16:creationId xmlns:a16="http://schemas.microsoft.com/office/drawing/2014/main" id="{56A9747C-1F65-4B01-87E0-FFDACCC6C5E5}"/>
                    </a:ext>
                  </a:extLst>
                </p:cNvPr>
                <p:cNvSpPr/>
                <p:nvPr/>
              </p:nvSpPr>
              <p:spPr>
                <a:xfrm>
                  <a:off x="2699132" y="5187461"/>
                  <a:ext cx="6030118" cy="7176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B5C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ja-JP" altLang="en-US" sz="2400" dirty="0">
                      <a:solidFill>
                        <a:schemeClr val="bg1"/>
                      </a:solidFill>
                    </a:rPr>
                    <a:t>画面遷移が少ないと、、、？</a:t>
                  </a:r>
                </a:p>
              </p:txBody>
            </p:sp>
            <p:sp>
              <p:nvSpPr>
                <p:cNvPr id="17" name="フリーフォーム: 図形 16">
                  <a:extLst>
                    <a:ext uri="{FF2B5EF4-FFF2-40B4-BE49-F238E27FC236}">
                      <a16:creationId xmlns:a16="http://schemas.microsoft.com/office/drawing/2014/main" id="{948AEC07-3D43-40AF-B186-3584BBB29F89}"/>
                    </a:ext>
                  </a:extLst>
                </p:cNvPr>
                <p:cNvSpPr/>
                <p:nvPr/>
              </p:nvSpPr>
              <p:spPr>
                <a:xfrm rot="16402151">
                  <a:off x="8310415" y="4966538"/>
                  <a:ext cx="516328" cy="726734"/>
                </a:xfrm>
                <a:custGeom>
                  <a:avLst/>
                  <a:gdLst>
                    <a:gd name="connsiteX0" fmla="*/ 113461 w 701040"/>
                    <a:gd name="connsiteY0" fmla="*/ 0 h 990600"/>
                    <a:gd name="connsiteX1" fmla="*/ 370399 w 701040"/>
                    <a:gd name="connsiteY1" fmla="*/ 0 h 990600"/>
                    <a:gd name="connsiteX2" fmla="*/ 350520 w 701040"/>
                    <a:gd name="connsiteY2" fmla="*/ 193040 h 990600"/>
                    <a:gd name="connsiteX3" fmla="*/ 701040 w 701040"/>
                    <a:gd name="connsiteY3" fmla="*/ 990600 h 990600"/>
                    <a:gd name="connsiteX4" fmla="*/ 0 w 701040"/>
                    <a:gd name="connsiteY4" fmla="*/ 193040 h 990600"/>
                    <a:gd name="connsiteX5" fmla="*/ 14243 w 701040"/>
                    <a:gd name="connsiteY5" fmla="*/ 32304 h 990600"/>
                    <a:gd name="connsiteX6" fmla="*/ 19319 w 701040"/>
                    <a:gd name="connsiteY6" fmla="*/ 13701 h 990600"/>
                    <a:gd name="connsiteX7" fmla="*/ 39405 w 701040"/>
                    <a:gd name="connsiteY7" fmla="*/ 7466 h 990600"/>
                    <a:gd name="connsiteX8" fmla="*/ 113461 w 701040"/>
                    <a:gd name="connsiteY8" fmla="*/ 0 h 99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1040" h="990600">
                      <a:moveTo>
                        <a:pt x="113461" y="0"/>
                      </a:moveTo>
                      <a:lnTo>
                        <a:pt x="370399" y="0"/>
                      </a:lnTo>
                      <a:lnTo>
                        <a:pt x="350520" y="193040"/>
                      </a:lnTo>
                      <a:cubicBezTo>
                        <a:pt x="350520" y="506837"/>
                        <a:pt x="480383" y="802322"/>
                        <a:pt x="701040" y="990600"/>
                      </a:cubicBezTo>
                      <a:cubicBezTo>
                        <a:pt x="313866" y="990600"/>
                        <a:pt x="0" y="633520"/>
                        <a:pt x="0" y="193040"/>
                      </a:cubicBezTo>
                      <a:cubicBezTo>
                        <a:pt x="0" y="137980"/>
                        <a:pt x="4904" y="84223"/>
                        <a:pt x="14243" y="32304"/>
                      </a:cubicBezTo>
                      <a:lnTo>
                        <a:pt x="19319" y="13701"/>
                      </a:lnTo>
                      <a:lnTo>
                        <a:pt x="39405" y="7466"/>
                      </a:lnTo>
                      <a:cubicBezTo>
                        <a:pt x="63326" y="2571"/>
                        <a:pt x="88093" y="0"/>
                        <a:pt x="113461" y="0"/>
                      </a:cubicBezTo>
                      <a:close/>
                    </a:path>
                  </a:pathLst>
                </a:custGeom>
                <a:solidFill>
                  <a:srgbClr val="3B5C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  <p:pic>
            <p:nvPicPr>
              <p:cNvPr id="15" name="阿部寛 ホームページ - Google 検索 - Google Chrome 2023-06-29 19-38-08">
                <a:hlinkClick r:id="" action="ppaction://media"/>
                <a:extLst>
                  <a:ext uri="{FF2B5EF4-FFF2-40B4-BE49-F238E27FC236}">
                    <a16:creationId xmlns:a16="http://schemas.microsoft.com/office/drawing/2014/main" id="{4A5B670F-C99A-4071-8C80-BAA340CD7F16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1581180" y="793338"/>
                <a:ext cx="6124682" cy="3445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61984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A320873-F44E-4DDB-B9A9-206ACF56A130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783276" y="365125"/>
            <a:chExt cx="10854047" cy="6127750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723F9E53-38F0-4A6D-8DEF-093022C469E3}"/>
                </a:ext>
              </a:extLst>
            </p:cNvPr>
            <p:cNvGrpSpPr/>
            <p:nvPr/>
          </p:nvGrpSpPr>
          <p:grpSpPr>
            <a:xfrm>
              <a:off x="783276" y="365125"/>
              <a:ext cx="10854047" cy="6127750"/>
              <a:chOff x="783276" y="365125"/>
              <a:chExt cx="10854047" cy="6127750"/>
            </a:xfrm>
          </p:grpSpPr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447EC936-5593-426A-A5E2-A0A235BFB99A}"/>
                  </a:ext>
                </a:extLst>
              </p:cNvPr>
              <p:cNvSpPr/>
              <p:nvPr/>
            </p:nvSpPr>
            <p:spPr>
              <a:xfrm>
                <a:off x="783276" y="365125"/>
                <a:ext cx="10854047" cy="6127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8F66B5E5-5640-4EBC-A47A-AA51CB424F15}"/>
                  </a:ext>
                </a:extLst>
              </p:cNvPr>
              <p:cNvGrpSpPr/>
              <p:nvPr/>
            </p:nvGrpSpPr>
            <p:grpSpPr>
              <a:xfrm>
                <a:off x="5231889" y="1502647"/>
                <a:ext cx="4473187" cy="2869985"/>
                <a:chOff x="7398698" y="1248621"/>
                <a:chExt cx="3358632" cy="2534213"/>
              </a:xfrm>
            </p:grpSpPr>
            <p:sp>
              <p:nvSpPr>
                <p:cNvPr id="12" name="사각형: 둥근 모서리 19">
                  <a:extLst>
                    <a:ext uri="{FF2B5EF4-FFF2-40B4-BE49-F238E27FC236}">
                      <a16:creationId xmlns:a16="http://schemas.microsoft.com/office/drawing/2014/main" id="{C66FC671-84C1-409B-9152-64B5E35F9498}"/>
                    </a:ext>
                  </a:extLst>
                </p:cNvPr>
                <p:cNvSpPr/>
                <p:nvPr/>
              </p:nvSpPr>
              <p:spPr>
                <a:xfrm>
                  <a:off x="7398698" y="1248621"/>
                  <a:ext cx="3358632" cy="914400"/>
                </a:xfrm>
                <a:prstGeom prst="round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ja-JP" altLang="en-US" sz="2400" dirty="0">
                      <a:solidFill>
                        <a:schemeClr val="tx1"/>
                      </a:solidFill>
                    </a:rPr>
                    <a:t>モーダルウィンドウ</a:t>
                  </a:r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사각형: 둥근 모서리 19">
                  <a:extLst>
                    <a:ext uri="{FF2B5EF4-FFF2-40B4-BE49-F238E27FC236}">
                      <a16:creationId xmlns:a16="http://schemas.microsoft.com/office/drawing/2014/main" id="{76149427-A376-47AA-861F-CB180940268E}"/>
                    </a:ext>
                  </a:extLst>
                </p:cNvPr>
                <p:cNvSpPr/>
                <p:nvPr/>
              </p:nvSpPr>
              <p:spPr>
                <a:xfrm>
                  <a:off x="7398698" y="2868434"/>
                  <a:ext cx="3358632" cy="9144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6400" tIns="45720" rIns="864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ja-JP" altLang="en-US" sz="2400" dirty="0">
                      <a:solidFill>
                        <a:schemeClr val="tx1"/>
                      </a:solidFill>
                    </a:rPr>
                    <a:t>非同期通信</a:t>
                  </a:r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920ED72E-A140-4300-8734-AD9B94108488}"/>
                  </a:ext>
                </a:extLst>
              </p:cNvPr>
              <p:cNvGrpSpPr/>
              <p:nvPr/>
            </p:nvGrpSpPr>
            <p:grpSpPr>
              <a:xfrm>
                <a:off x="4063986" y="5091794"/>
                <a:ext cx="6547227" cy="832561"/>
                <a:chOff x="4292586" y="5305436"/>
                <a:chExt cx="6547227" cy="832561"/>
              </a:xfrm>
            </p:grpSpPr>
            <p:sp>
              <p:nvSpPr>
                <p:cNvPr id="10" name="四角形: 角を丸くする 9">
                  <a:extLst>
                    <a:ext uri="{FF2B5EF4-FFF2-40B4-BE49-F238E27FC236}">
                      <a16:creationId xmlns:a16="http://schemas.microsoft.com/office/drawing/2014/main" id="{DD6D3849-2511-4CEB-B90F-377B9ED72470}"/>
                    </a:ext>
                  </a:extLst>
                </p:cNvPr>
                <p:cNvSpPr/>
                <p:nvPr/>
              </p:nvSpPr>
              <p:spPr>
                <a:xfrm flipH="1">
                  <a:off x="4554353" y="5420348"/>
                  <a:ext cx="6285460" cy="71764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B5C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ja-JP" altLang="en-US" sz="2400" dirty="0">
                      <a:solidFill>
                        <a:schemeClr val="bg1"/>
                      </a:solidFill>
                    </a:rPr>
                    <a:t>画面遷移を減らすには、、、？</a:t>
                  </a:r>
                </a:p>
              </p:txBody>
            </p:sp>
            <p:sp>
              <p:nvSpPr>
                <p:cNvPr id="11" name="フリーフォーム: 図形 10">
                  <a:extLst>
                    <a:ext uri="{FF2B5EF4-FFF2-40B4-BE49-F238E27FC236}">
                      <a16:creationId xmlns:a16="http://schemas.microsoft.com/office/drawing/2014/main" id="{AA1E18AB-E4FF-499F-8AB5-6AB370A60B44}"/>
                    </a:ext>
                  </a:extLst>
                </p:cNvPr>
                <p:cNvSpPr/>
                <p:nvPr/>
              </p:nvSpPr>
              <p:spPr>
                <a:xfrm rot="5197849" flipH="1">
                  <a:off x="4397789" y="5200233"/>
                  <a:ext cx="516328" cy="726734"/>
                </a:xfrm>
                <a:custGeom>
                  <a:avLst/>
                  <a:gdLst>
                    <a:gd name="connsiteX0" fmla="*/ 113461 w 701040"/>
                    <a:gd name="connsiteY0" fmla="*/ 0 h 990600"/>
                    <a:gd name="connsiteX1" fmla="*/ 370399 w 701040"/>
                    <a:gd name="connsiteY1" fmla="*/ 0 h 990600"/>
                    <a:gd name="connsiteX2" fmla="*/ 350520 w 701040"/>
                    <a:gd name="connsiteY2" fmla="*/ 193040 h 990600"/>
                    <a:gd name="connsiteX3" fmla="*/ 701040 w 701040"/>
                    <a:gd name="connsiteY3" fmla="*/ 990600 h 990600"/>
                    <a:gd name="connsiteX4" fmla="*/ 0 w 701040"/>
                    <a:gd name="connsiteY4" fmla="*/ 193040 h 990600"/>
                    <a:gd name="connsiteX5" fmla="*/ 14243 w 701040"/>
                    <a:gd name="connsiteY5" fmla="*/ 32304 h 990600"/>
                    <a:gd name="connsiteX6" fmla="*/ 19319 w 701040"/>
                    <a:gd name="connsiteY6" fmla="*/ 13701 h 990600"/>
                    <a:gd name="connsiteX7" fmla="*/ 39405 w 701040"/>
                    <a:gd name="connsiteY7" fmla="*/ 7466 h 990600"/>
                    <a:gd name="connsiteX8" fmla="*/ 113461 w 701040"/>
                    <a:gd name="connsiteY8" fmla="*/ 0 h 99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1040" h="990600">
                      <a:moveTo>
                        <a:pt x="113461" y="0"/>
                      </a:moveTo>
                      <a:lnTo>
                        <a:pt x="370399" y="0"/>
                      </a:lnTo>
                      <a:lnTo>
                        <a:pt x="350520" y="193040"/>
                      </a:lnTo>
                      <a:cubicBezTo>
                        <a:pt x="350520" y="506837"/>
                        <a:pt x="480383" y="802322"/>
                        <a:pt x="701040" y="990600"/>
                      </a:cubicBezTo>
                      <a:cubicBezTo>
                        <a:pt x="313866" y="990600"/>
                        <a:pt x="0" y="633520"/>
                        <a:pt x="0" y="193040"/>
                      </a:cubicBezTo>
                      <a:cubicBezTo>
                        <a:pt x="0" y="137980"/>
                        <a:pt x="4904" y="84223"/>
                        <a:pt x="14243" y="32304"/>
                      </a:cubicBezTo>
                      <a:lnTo>
                        <a:pt x="19319" y="13701"/>
                      </a:lnTo>
                      <a:lnTo>
                        <a:pt x="39405" y="7466"/>
                      </a:lnTo>
                      <a:cubicBezTo>
                        <a:pt x="63326" y="2571"/>
                        <a:pt x="88093" y="0"/>
                        <a:pt x="113461" y="0"/>
                      </a:cubicBezTo>
                      <a:close/>
                    </a:path>
                  </a:pathLst>
                </a:custGeom>
                <a:solidFill>
                  <a:srgbClr val="3B5C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pic>
          <p:nvPicPr>
            <p:cNvPr id="6" name="그림 3">
              <a:extLst>
                <a:ext uri="{FF2B5EF4-FFF2-40B4-BE49-F238E27FC236}">
                  <a16:creationId xmlns:a16="http://schemas.microsoft.com/office/drawing/2014/main" id="{F676DA4B-BF4E-4A69-AB8C-40971E86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90977" y="1542980"/>
              <a:ext cx="1801523" cy="4503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876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7822F1C-F9CA-4EA9-AF9D-9BABD693CC33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668977" y="365125"/>
            <a:chExt cx="10854047" cy="6127750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7494A20C-765E-4F11-AAC7-0B3C791D15C2}"/>
                </a:ext>
              </a:extLst>
            </p:cNvPr>
            <p:cNvGrpSpPr/>
            <p:nvPr/>
          </p:nvGrpSpPr>
          <p:grpSpPr>
            <a:xfrm>
              <a:off x="668977" y="365125"/>
              <a:ext cx="10854047" cy="6127750"/>
              <a:chOff x="668977" y="365125"/>
              <a:chExt cx="10854047" cy="6127750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id="{FDFBEAFF-1396-4C7C-ACB7-092BD36F7599}"/>
                  </a:ext>
                </a:extLst>
              </p:cNvPr>
              <p:cNvGrpSpPr/>
              <p:nvPr/>
            </p:nvGrpSpPr>
            <p:grpSpPr>
              <a:xfrm>
                <a:off x="668977" y="365125"/>
                <a:ext cx="10854047" cy="6127750"/>
                <a:chOff x="668977" y="365125"/>
                <a:chExt cx="10854047" cy="6127750"/>
              </a:xfrm>
            </p:grpSpPr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3535B2D4-5579-4027-93E9-49E04CCDF5A4}"/>
                    </a:ext>
                  </a:extLst>
                </p:cNvPr>
                <p:cNvSpPr/>
                <p:nvPr/>
              </p:nvSpPr>
              <p:spPr>
                <a:xfrm>
                  <a:off x="668977" y="365125"/>
                  <a:ext cx="10854047" cy="61277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pic>
              <p:nvPicPr>
                <p:cNvPr id="10" name="그림 3">
                  <a:extLst>
                    <a:ext uri="{FF2B5EF4-FFF2-40B4-BE49-F238E27FC236}">
                      <a16:creationId xmlns:a16="http://schemas.microsoft.com/office/drawing/2014/main" id="{C331F1E0-535F-48F8-A53C-A0B1EF0F32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572993" y="1542980"/>
                  <a:ext cx="1801523" cy="4503808"/>
                </a:xfrm>
                <a:prstGeom prst="rect">
                  <a:avLst/>
                </a:prstGeom>
              </p:spPr>
            </p:pic>
          </p:grpSp>
          <p:sp>
            <p:nvSpPr>
              <p:cNvPr id="8" name="그래픽 4">
                <a:extLst>
                  <a:ext uri="{FF2B5EF4-FFF2-40B4-BE49-F238E27FC236}">
                    <a16:creationId xmlns:a16="http://schemas.microsoft.com/office/drawing/2014/main" id="{CAE2FAD9-E0E2-4A02-996A-CE1D05CF8002}"/>
                  </a:ext>
                </a:extLst>
              </p:cNvPr>
              <p:cNvSpPr/>
              <p:nvPr/>
            </p:nvSpPr>
            <p:spPr>
              <a:xfrm flipH="1">
                <a:off x="5092700" y="599468"/>
                <a:ext cx="5664200" cy="1430770"/>
              </a:xfrm>
              <a:custGeom>
                <a:avLst/>
                <a:gdLst>
                  <a:gd name="connsiteX0" fmla="*/ 7797165 w 7800975"/>
                  <a:gd name="connsiteY0" fmla="*/ 2741866 h 4038600"/>
                  <a:gd name="connsiteX1" fmla="*/ 7797165 w 7800975"/>
                  <a:gd name="connsiteY1" fmla="*/ 745236 h 4038600"/>
                  <a:gd name="connsiteX2" fmla="*/ 7059073 w 7800975"/>
                  <a:gd name="connsiteY2" fmla="*/ 7144 h 4038600"/>
                  <a:gd name="connsiteX3" fmla="*/ 745236 w 7800975"/>
                  <a:gd name="connsiteY3" fmla="*/ 7144 h 4038600"/>
                  <a:gd name="connsiteX4" fmla="*/ 7144 w 7800975"/>
                  <a:gd name="connsiteY4" fmla="*/ 745236 h 4038600"/>
                  <a:gd name="connsiteX5" fmla="*/ 7144 w 7800975"/>
                  <a:gd name="connsiteY5" fmla="*/ 2741866 h 4038600"/>
                  <a:gd name="connsiteX6" fmla="*/ 745236 w 7800975"/>
                  <a:gd name="connsiteY6" fmla="*/ 3479959 h 4038600"/>
                  <a:gd name="connsiteX7" fmla="*/ 6693027 w 7800975"/>
                  <a:gd name="connsiteY7" fmla="*/ 3479959 h 4038600"/>
                  <a:gd name="connsiteX8" fmla="*/ 7539324 w 7800975"/>
                  <a:gd name="connsiteY8" fmla="*/ 4030218 h 4038600"/>
                  <a:gd name="connsiteX9" fmla="*/ 7592092 w 7800975"/>
                  <a:gd name="connsiteY9" fmla="*/ 3972497 h 4038600"/>
                  <a:gd name="connsiteX10" fmla="*/ 7402640 w 7800975"/>
                  <a:gd name="connsiteY10" fmla="*/ 3394424 h 4038600"/>
                  <a:gd name="connsiteX11" fmla="*/ 7797165 w 7800975"/>
                  <a:gd name="connsiteY11" fmla="*/ 2741866 h 403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00975" h="4038600">
                    <a:moveTo>
                      <a:pt x="7797165" y="2741866"/>
                    </a:moveTo>
                    <a:lnTo>
                      <a:pt x="7797165" y="745236"/>
                    </a:lnTo>
                    <a:cubicBezTo>
                      <a:pt x="7797165" y="339281"/>
                      <a:pt x="7465028" y="7144"/>
                      <a:pt x="7059073" y="7144"/>
                    </a:cubicBezTo>
                    <a:lnTo>
                      <a:pt x="745236" y="7144"/>
                    </a:lnTo>
                    <a:cubicBezTo>
                      <a:pt x="339281" y="7144"/>
                      <a:pt x="7144" y="339281"/>
                      <a:pt x="7144" y="745236"/>
                    </a:cubicBezTo>
                    <a:lnTo>
                      <a:pt x="7144" y="2741866"/>
                    </a:lnTo>
                    <a:cubicBezTo>
                      <a:pt x="7144" y="3147822"/>
                      <a:pt x="339281" y="3479959"/>
                      <a:pt x="745236" y="3479959"/>
                    </a:cubicBezTo>
                    <a:lnTo>
                      <a:pt x="6693027" y="3479959"/>
                    </a:lnTo>
                    <a:cubicBezTo>
                      <a:pt x="6872859" y="3675983"/>
                      <a:pt x="7139750" y="3894487"/>
                      <a:pt x="7539324" y="4030218"/>
                    </a:cubicBezTo>
                    <a:cubicBezTo>
                      <a:pt x="7575614" y="4042505"/>
                      <a:pt x="7609142" y="4006120"/>
                      <a:pt x="7592092" y="3972497"/>
                    </a:cubicBezTo>
                    <a:cubicBezTo>
                      <a:pt x="7534085" y="3857720"/>
                      <a:pt x="7416642" y="3685508"/>
                      <a:pt x="7402640" y="3394424"/>
                    </a:cubicBezTo>
                    <a:cubicBezTo>
                      <a:pt x="7636764" y="3270218"/>
                      <a:pt x="7797165" y="3023902"/>
                      <a:pt x="7797165" y="2741866"/>
                    </a:cubicBezTo>
                    <a:close/>
                  </a:path>
                </a:pathLst>
              </a:custGeom>
              <a:solidFill>
                <a:srgbClr val="3C5CF6"/>
              </a:solidFill>
              <a:ln w="560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ja-JP" altLang="en-US" sz="3600" dirty="0">
                    <a:solidFill>
                      <a:schemeClr val="bg1"/>
                    </a:solidFill>
                  </a:rPr>
                  <a:t>モーダルウィンドウ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Google Keep - Google Chrome 2023-06-29 19-59-08">
              <a:hlinkClick r:id="" action="ppaction://media"/>
              <a:extLst>
                <a:ext uri="{FF2B5EF4-FFF2-40B4-BE49-F238E27FC236}">
                  <a16:creationId xmlns:a16="http://schemas.microsoft.com/office/drawing/2014/main" id="{5FA10665-AB4D-475E-9AB6-1AC68932555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092700" y="2410373"/>
              <a:ext cx="5664200" cy="3537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026865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494A20C-765E-4F11-AAC7-0B3C791D15C2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668977" y="365125"/>
            <a:chExt cx="10854047" cy="6127750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FDFBEAFF-1396-4C7C-ACB7-092BD36F7599}"/>
                </a:ext>
              </a:extLst>
            </p:cNvPr>
            <p:cNvGrpSpPr/>
            <p:nvPr/>
          </p:nvGrpSpPr>
          <p:grpSpPr>
            <a:xfrm>
              <a:off x="668977" y="365125"/>
              <a:ext cx="10854047" cy="6127750"/>
              <a:chOff x="668977" y="365125"/>
              <a:chExt cx="10854047" cy="6127750"/>
            </a:xfrm>
          </p:grpSpPr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3535B2D4-5579-4027-93E9-49E04CCDF5A4}"/>
                  </a:ext>
                </a:extLst>
              </p:cNvPr>
              <p:cNvSpPr/>
              <p:nvPr/>
            </p:nvSpPr>
            <p:spPr>
              <a:xfrm>
                <a:off x="668977" y="365125"/>
                <a:ext cx="10854047" cy="6127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0" name="그림 3">
                <a:extLst>
                  <a:ext uri="{FF2B5EF4-FFF2-40B4-BE49-F238E27FC236}">
                    <a16:creationId xmlns:a16="http://schemas.microsoft.com/office/drawing/2014/main" id="{C331F1E0-535F-48F8-A53C-A0B1EF0F3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572993" y="1542980"/>
                <a:ext cx="1801523" cy="4503808"/>
              </a:xfrm>
              <a:prstGeom prst="rect">
                <a:avLst/>
              </a:prstGeom>
            </p:spPr>
          </p:pic>
        </p:grpSp>
        <p:sp>
          <p:nvSpPr>
            <p:cNvPr id="8" name="그래픽 4">
              <a:extLst>
                <a:ext uri="{FF2B5EF4-FFF2-40B4-BE49-F238E27FC236}">
                  <a16:creationId xmlns:a16="http://schemas.microsoft.com/office/drawing/2014/main" id="{CAE2FAD9-E0E2-4A02-996A-CE1D05CF8002}"/>
                </a:ext>
              </a:extLst>
            </p:cNvPr>
            <p:cNvSpPr/>
            <p:nvPr/>
          </p:nvSpPr>
          <p:spPr>
            <a:xfrm flipH="1">
              <a:off x="5092700" y="599468"/>
              <a:ext cx="5664200" cy="1430770"/>
            </a:xfrm>
            <a:custGeom>
              <a:avLst/>
              <a:gdLst>
                <a:gd name="connsiteX0" fmla="*/ 7797165 w 7800975"/>
                <a:gd name="connsiteY0" fmla="*/ 2741866 h 4038600"/>
                <a:gd name="connsiteX1" fmla="*/ 7797165 w 7800975"/>
                <a:gd name="connsiteY1" fmla="*/ 745236 h 4038600"/>
                <a:gd name="connsiteX2" fmla="*/ 7059073 w 7800975"/>
                <a:gd name="connsiteY2" fmla="*/ 7144 h 4038600"/>
                <a:gd name="connsiteX3" fmla="*/ 745236 w 7800975"/>
                <a:gd name="connsiteY3" fmla="*/ 7144 h 4038600"/>
                <a:gd name="connsiteX4" fmla="*/ 7144 w 7800975"/>
                <a:gd name="connsiteY4" fmla="*/ 745236 h 4038600"/>
                <a:gd name="connsiteX5" fmla="*/ 7144 w 7800975"/>
                <a:gd name="connsiteY5" fmla="*/ 2741866 h 4038600"/>
                <a:gd name="connsiteX6" fmla="*/ 745236 w 7800975"/>
                <a:gd name="connsiteY6" fmla="*/ 3479959 h 4038600"/>
                <a:gd name="connsiteX7" fmla="*/ 6693027 w 7800975"/>
                <a:gd name="connsiteY7" fmla="*/ 3479959 h 4038600"/>
                <a:gd name="connsiteX8" fmla="*/ 7539324 w 7800975"/>
                <a:gd name="connsiteY8" fmla="*/ 4030218 h 4038600"/>
                <a:gd name="connsiteX9" fmla="*/ 7592092 w 7800975"/>
                <a:gd name="connsiteY9" fmla="*/ 3972497 h 4038600"/>
                <a:gd name="connsiteX10" fmla="*/ 7402640 w 7800975"/>
                <a:gd name="connsiteY10" fmla="*/ 3394424 h 4038600"/>
                <a:gd name="connsiteX11" fmla="*/ 7797165 w 7800975"/>
                <a:gd name="connsiteY11" fmla="*/ 2741866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0975" h="4038600">
                  <a:moveTo>
                    <a:pt x="7797165" y="2741866"/>
                  </a:moveTo>
                  <a:lnTo>
                    <a:pt x="7797165" y="745236"/>
                  </a:lnTo>
                  <a:cubicBezTo>
                    <a:pt x="7797165" y="339281"/>
                    <a:pt x="7465028" y="7144"/>
                    <a:pt x="7059073" y="7144"/>
                  </a:cubicBezTo>
                  <a:lnTo>
                    <a:pt x="745236" y="7144"/>
                  </a:lnTo>
                  <a:cubicBezTo>
                    <a:pt x="339281" y="7144"/>
                    <a:pt x="7144" y="339281"/>
                    <a:pt x="7144" y="745236"/>
                  </a:cubicBezTo>
                  <a:lnTo>
                    <a:pt x="7144" y="2741866"/>
                  </a:lnTo>
                  <a:cubicBezTo>
                    <a:pt x="7144" y="3147822"/>
                    <a:pt x="339281" y="3479959"/>
                    <a:pt x="745236" y="3479959"/>
                  </a:cubicBezTo>
                  <a:lnTo>
                    <a:pt x="6693027" y="3479959"/>
                  </a:lnTo>
                  <a:cubicBezTo>
                    <a:pt x="6872859" y="3675983"/>
                    <a:pt x="7139750" y="3894487"/>
                    <a:pt x="7539324" y="4030218"/>
                  </a:cubicBezTo>
                  <a:cubicBezTo>
                    <a:pt x="7575614" y="4042505"/>
                    <a:pt x="7609142" y="4006120"/>
                    <a:pt x="7592092" y="3972497"/>
                  </a:cubicBezTo>
                  <a:cubicBezTo>
                    <a:pt x="7534085" y="3857720"/>
                    <a:pt x="7416642" y="3685508"/>
                    <a:pt x="7402640" y="3394424"/>
                  </a:cubicBezTo>
                  <a:cubicBezTo>
                    <a:pt x="7636764" y="3270218"/>
                    <a:pt x="7797165" y="3023902"/>
                    <a:pt x="7797165" y="2741866"/>
                  </a:cubicBezTo>
                  <a:close/>
                </a:path>
              </a:pathLst>
            </a:custGeom>
            <a:solidFill>
              <a:srgbClr val="3C5CF6"/>
            </a:solidFill>
            <a:ln w="560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3600" dirty="0">
                  <a:solidFill>
                    <a:schemeClr val="bg1"/>
                  </a:solidFill>
                </a:rPr>
                <a:t>モーダルウィンドウ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1111378C-C500-401F-9D36-179DAF4F8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557" y="2505009"/>
            <a:ext cx="6292343" cy="354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32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7494A20C-765E-4F11-AAC7-0B3C791D15C2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668977" y="365125"/>
            <a:chExt cx="10854047" cy="6127750"/>
          </a:xfrm>
        </p:grpSpPr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FDFBEAFF-1396-4C7C-ACB7-092BD36F7599}"/>
                </a:ext>
              </a:extLst>
            </p:cNvPr>
            <p:cNvGrpSpPr/>
            <p:nvPr/>
          </p:nvGrpSpPr>
          <p:grpSpPr>
            <a:xfrm>
              <a:off x="668977" y="365125"/>
              <a:ext cx="10854047" cy="6127750"/>
              <a:chOff x="668977" y="365125"/>
              <a:chExt cx="10854047" cy="6127750"/>
            </a:xfrm>
          </p:grpSpPr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3535B2D4-5579-4027-93E9-49E04CCDF5A4}"/>
                  </a:ext>
                </a:extLst>
              </p:cNvPr>
              <p:cNvSpPr/>
              <p:nvPr/>
            </p:nvSpPr>
            <p:spPr>
              <a:xfrm>
                <a:off x="668977" y="365125"/>
                <a:ext cx="10854047" cy="6127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0" name="그림 3">
                <a:extLst>
                  <a:ext uri="{FF2B5EF4-FFF2-40B4-BE49-F238E27FC236}">
                    <a16:creationId xmlns:a16="http://schemas.microsoft.com/office/drawing/2014/main" id="{C331F1E0-535F-48F8-A53C-A0B1EF0F3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572993" y="1542980"/>
                <a:ext cx="1801523" cy="4503808"/>
              </a:xfrm>
              <a:prstGeom prst="rect">
                <a:avLst/>
              </a:prstGeom>
            </p:spPr>
          </p:pic>
        </p:grpSp>
        <p:sp>
          <p:nvSpPr>
            <p:cNvPr id="8" name="그래픽 4">
              <a:extLst>
                <a:ext uri="{FF2B5EF4-FFF2-40B4-BE49-F238E27FC236}">
                  <a16:creationId xmlns:a16="http://schemas.microsoft.com/office/drawing/2014/main" id="{CAE2FAD9-E0E2-4A02-996A-CE1D05CF8002}"/>
                </a:ext>
              </a:extLst>
            </p:cNvPr>
            <p:cNvSpPr/>
            <p:nvPr/>
          </p:nvSpPr>
          <p:spPr>
            <a:xfrm flipH="1">
              <a:off x="5092700" y="599468"/>
              <a:ext cx="5664200" cy="1430770"/>
            </a:xfrm>
            <a:custGeom>
              <a:avLst/>
              <a:gdLst>
                <a:gd name="connsiteX0" fmla="*/ 7797165 w 7800975"/>
                <a:gd name="connsiteY0" fmla="*/ 2741866 h 4038600"/>
                <a:gd name="connsiteX1" fmla="*/ 7797165 w 7800975"/>
                <a:gd name="connsiteY1" fmla="*/ 745236 h 4038600"/>
                <a:gd name="connsiteX2" fmla="*/ 7059073 w 7800975"/>
                <a:gd name="connsiteY2" fmla="*/ 7144 h 4038600"/>
                <a:gd name="connsiteX3" fmla="*/ 745236 w 7800975"/>
                <a:gd name="connsiteY3" fmla="*/ 7144 h 4038600"/>
                <a:gd name="connsiteX4" fmla="*/ 7144 w 7800975"/>
                <a:gd name="connsiteY4" fmla="*/ 745236 h 4038600"/>
                <a:gd name="connsiteX5" fmla="*/ 7144 w 7800975"/>
                <a:gd name="connsiteY5" fmla="*/ 2741866 h 4038600"/>
                <a:gd name="connsiteX6" fmla="*/ 745236 w 7800975"/>
                <a:gd name="connsiteY6" fmla="*/ 3479959 h 4038600"/>
                <a:gd name="connsiteX7" fmla="*/ 6693027 w 7800975"/>
                <a:gd name="connsiteY7" fmla="*/ 3479959 h 4038600"/>
                <a:gd name="connsiteX8" fmla="*/ 7539324 w 7800975"/>
                <a:gd name="connsiteY8" fmla="*/ 4030218 h 4038600"/>
                <a:gd name="connsiteX9" fmla="*/ 7592092 w 7800975"/>
                <a:gd name="connsiteY9" fmla="*/ 3972497 h 4038600"/>
                <a:gd name="connsiteX10" fmla="*/ 7402640 w 7800975"/>
                <a:gd name="connsiteY10" fmla="*/ 3394424 h 4038600"/>
                <a:gd name="connsiteX11" fmla="*/ 7797165 w 7800975"/>
                <a:gd name="connsiteY11" fmla="*/ 2741866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0975" h="4038600">
                  <a:moveTo>
                    <a:pt x="7797165" y="2741866"/>
                  </a:moveTo>
                  <a:lnTo>
                    <a:pt x="7797165" y="745236"/>
                  </a:lnTo>
                  <a:cubicBezTo>
                    <a:pt x="7797165" y="339281"/>
                    <a:pt x="7465028" y="7144"/>
                    <a:pt x="7059073" y="7144"/>
                  </a:cubicBezTo>
                  <a:lnTo>
                    <a:pt x="745236" y="7144"/>
                  </a:lnTo>
                  <a:cubicBezTo>
                    <a:pt x="339281" y="7144"/>
                    <a:pt x="7144" y="339281"/>
                    <a:pt x="7144" y="745236"/>
                  </a:cubicBezTo>
                  <a:lnTo>
                    <a:pt x="7144" y="2741866"/>
                  </a:lnTo>
                  <a:cubicBezTo>
                    <a:pt x="7144" y="3147822"/>
                    <a:pt x="339281" y="3479959"/>
                    <a:pt x="745236" y="3479959"/>
                  </a:cubicBezTo>
                  <a:lnTo>
                    <a:pt x="6693027" y="3479959"/>
                  </a:lnTo>
                  <a:cubicBezTo>
                    <a:pt x="6872859" y="3675983"/>
                    <a:pt x="7139750" y="3894487"/>
                    <a:pt x="7539324" y="4030218"/>
                  </a:cubicBezTo>
                  <a:cubicBezTo>
                    <a:pt x="7575614" y="4042505"/>
                    <a:pt x="7609142" y="4006120"/>
                    <a:pt x="7592092" y="3972497"/>
                  </a:cubicBezTo>
                  <a:cubicBezTo>
                    <a:pt x="7534085" y="3857720"/>
                    <a:pt x="7416642" y="3685508"/>
                    <a:pt x="7402640" y="3394424"/>
                  </a:cubicBezTo>
                  <a:cubicBezTo>
                    <a:pt x="7636764" y="3270218"/>
                    <a:pt x="7797165" y="3023902"/>
                    <a:pt x="7797165" y="2741866"/>
                  </a:cubicBezTo>
                  <a:close/>
                </a:path>
              </a:pathLst>
            </a:custGeom>
            <a:solidFill>
              <a:srgbClr val="3C5CF6"/>
            </a:solidFill>
            <a:ln w="560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3600" dirty="0">
                  <a:solidFill>
                    <a:schemeClr val="bg1"/>
                  </a:solidFill>
                </a:rPr>
                <a:t>モーダルウィンドウ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1111378C-C500-401F-9D36-179DAF4F8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557" y="2507362"/>
            <a:ext cx="6292343" cy="35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9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4" name="コンテンツ プレースホルダー 13" descr="混乱した人 単色塗りつぶし">
            <a:extLst>
              <a:ext uri="{FF2B5EF4-FFF2-40B4-BE49-F238E27FC236}">
                <a16:creationId xmlns:a16="http://schemas.microsoft.com/office/drawing/2014/main" id="{CD61A676-C5F3-4FCF-B737-D6A8DB319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BB6E36C7-5EF2-4167-93EC-DE2F68473839}"/>
              </a:ext>
            </a:extLst>
          </p:cNvPr>
          <p:cNvGrpSpPr/>
          <p:nvPr/>
        </p:nvGrpSpPr>
        <p:grpSpPr>
          <a:xfrm>
            <a:off x="1068040" y="929464"/>
            <a:ext cx="4080415" cy="3529030"/>
            <a:chOff x="1068040" y="929464"/>
            <a:chExt cx="2849831" cy="2531507"/>
          </a:xfrm>
        </p:grpSpPr>
        <p:pic>
          <p:nvPicPr>
            <p:cNvPr id="16" name="グラフィックス 15" descr="混乱した人 単色塗りつぶし">
              <a:extLst>
                <a:ext uri="{FF2B5EF4-FFF2-40B4-BE49-F238E27FC236}">
                  <a16:creationId xmlns:a16="http://schemas.microsoft.com/office/drawing/2014/main" id="{10CE1B0F-5869-4C36-B8FE-1927CEE6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2859" y="1938522"/>
              <a:ext cx="1522449" cy="1522449"/>
            </a:xfrm>
            <a:prstGeom prst="rect">
              <a:avLst/>
            </a:prstGeom>
          </p:spPr>
        </p:pic>
        <p:pic>
          <p:nvPicPr>
            <p:cNvPr id="20" name="グラフィックス 19" descr="トイレ 枠線">
              <a:extLst>
                <a:ext uri="{FF2B5EF4-FFF2-40B4-BE49-F238E27FC236}">
                  <a16:creationId xmlns:a16="http://schemas.microsoft.com/office/drawing/2014/main" id="{C16CEE36-A344-4A4D-8D47-6E62F47DA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4942" y="929464"/>
              <a:ext cx="1522448" cy="1522448"/>
            </a:xfrm>
            <a:prstGeom prst="rect">
              <a:avLst/>
            </a:prstGeom>
          </p:spPr>
        </p:pic>
        <p:pic>
          <p:nvPicPr>
            <p:cNvPr id="22" name="グラフィックス 21" descr="ラバーカップ 単色塗りつぶし">
              <a:extLst>
                <a:ext uri="{FF2B5EF4-FFF2-40B4-BE49-F238E27FC236}">
                  <a16:creationId xmlns:a16="http://schemas.microsoft.com/office/drawing/2014/main" id="{20E8C8BA-A416-4F8D-BAC4-B11986EC4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8040" y="2287201"/>
              <a:ext cx="660380" cy="660380"/>
            </a:xfrm>
            <a:prstGeom prst="rect">
              <a:avLst/>
            </a:prstGeom>
          </p:spPr>
        </p:pic>
        <p:pic>
          <p:nvPicPr>
            <p:cNvPr id="24" name="グラフィックス 23" descr="トイレット ペーパー 単色塗りつぶし">
              <a:extLst>
                <a:ext uri="{FF2B5EF4-FFF2-40B4-BE49-F238E27FC236}">
                  <a16:creationId xmlns:a16="http://schemas.microsoft.com/office/drawing/2014/main" id="{1E86424E-3808-4410-BDA3-A8C1D87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60533" y="1098622"/>
              <a:ext cx="657338" cy="657338"/>
            </a:xfrm>
            <a:prstGeom prst="rect">
              <a:avLst/>
            </a:prstGeom>
          </p:spPr>
        </p:pic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F2B1C170-D2D0-4B85-A9C6-7C3A26123BD5}"/>
              </a:ext>
            </a:extLst>
          </p:cNvPr>
          <p:cNvGrpSpPr/>
          <p:nvPr/>
        </p:nvGrpSpPr>
        <p:grpSpPr>
          <a:xfrm>
            <a:off x="6296580" y="2822208"/>
            <a:ext cx="4290629" cy="3498209"/>
            <a:chOff x="858765" y="4167963"/>
            <a:chExt cx="3059106" cy="2507474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5A7F7511-5FF3-43BE-BF70-378307C98CEB}"/>
                </a:ext>
              </a:extLst>
            </p:cNvPr>
            <p:cNvGrpSpPr/>
            <p:nvPr/>
          </p:nvGrpSpPr>
          <p:grpSpPr>
            <a:xfrm>
              <a:off x="858765" y="4167963"/>
              <a:ext cx="3059106" cy="2507474"/>
              <a:chOff x="2794083" y="3386547"/>
              <a:chExt cx="3149420" cy="2570307"/>
            </a:xfrm>
          </p:grpSpPr>
          <p:pic>
            <p:nvPicPr>
              <p:cNvPr id="27" name="グラフィックス 26" descr="洗い立ての洗濯物 枠線">
                <a:extLst>
                  <a:ext uri="{FF2B5EF4-FFF2-40B4-BE49-F238E27FC236}">
                    <a16:creationId xmlns:a16="http://schemas.microsoft.com/office/drawing/2014/main" id="{0ACCEB2B-2443-4EFC-931F-074B6FB36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524282" y="34078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グラフィックス 28" descr="ハイハイ 単色塗りつぶし">
                <a:extLst>
                  <a:ext uri="{FF2B5EF4-FFF2-40B4-BE49-F238E27FC236}">
                    <a16:creationId xmlns:a16="http://schemas.microsoft.com/office/drawing/2014/main" id="{B840CC5A-578D-484F-829B-0B4EE44C9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94083" y="4519688"/>
                <a:ext cx="1437166" cy="1437166"/>
              </a:xfrm>
              <a:prstGeom prst="rect">
                <a:avLst/>
              </a:prstGeom>
            </p:spPr>
          </p:pic>
          <p:sp>
            <p:nvSpPr>
              <p:cNvPr id="30" name="思考の吹き出し: 雲形 29">
                <a:extLst>
                  <a:ext uri="{FF2B5EF4-FFF2-40B4-BE49-F238E27FC236}">
                    <a16:creationId xmlns:a16="http://schemas.microsoft.com/office/drawing/2014/main" id="{E398B2D4-A9B0-447D-A477-15EEE1D2F9A8}"/>
                  </a:ext>
                </a:extLst>
              </p:cNvPr>
              <p:cNvSpPr/>
              <p:nvPr/>
            </p:nvSpPr>
            <p:spPr>
              <a:xfrm>
                <a:off x="4059227" y="3386547"/>
                <a:ext cx="1884276" cy="1095153"/>
              </a:xfrm>
              <a:prstGeom prst="cloudCallout">
                <a:avLst>
                  <a:gd name="adj1" fmla="val -52997"/>
                  <a:gd name="adj2" fmla="val 8580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34" name="グラフィックス 33" descr="水筒 単色塗りつぶし">
              <a:extLst>
                <a:ext uri="{FF2B5EF4-FFF2-40B4-BE49-F238E27FC236}">
                  <a16:creationId xmlns:a16="http://schemas.microsoft.com/office/drawing/2014/main" id="{9D444916-DCC9-4920-9F05-F7795835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6200000">
              <a:off x="2291239" y="5999108"/>
              <a:ext cx="632302" cy="429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12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78FF1A09-6E76-44E8-844B-064F34C387CE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783276" y="365125"/>
            <a:chExt cx="10854047" cy="612775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C20B4F8E-D750-4DD1-840B-313441270ECC}"/>
                </a:ext>
              </a:extLst>
            </p:cNvPr>
            <p:cNvSpPr/>
            <p:nvPr/>
          </p:nvSpPr>
          <p:spPr>
            <a:xfrm>
              <a:off x="783276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그래픽 4">
              <a:extLst>
                <a:ext uri="{FF2B5EF4-FFF2-40B4-BE49-F238E27FC236}">
                  <a16:creationId xmlns:a16="http://schemas.microsoft.com/office/drawing/2014/main" id="{818A13CE-31AF-4EFA-936D-4075EC7840F5}"/>
                </a:ext>
              </a:extLst>
            </p:cNvPr>
            <p:cNvSpPr/>
            <p:nvPr/>
          </p:nvSpPr>
          <p:spPr>
            <a:xfrm>
              <a:off x="2159000" y="672364"/>
              <a:ext cx="5664200" cy="1430770"/>
            </a:xfrm>
            <a:custGeom>
              <a:avLst/>
              <a:gdLst>
                <a:gd name="connsiteX0" fmla="*/ 7797165 w 7800975"/>
                <a:gd name="connsiteY0" fmla="*/ 2741866 h 4038600"/>
                <a:gd name="connsiteX1" fmla="*/ 7797165 w 7800975"/>
                <a:gd name="connsiteY1" fmla="*/ 745236 h 4038600"/>
                <a:gd name="connsiteX2" fmla="*/ 7059073 w 7800975"/>
                <a:gd name="connsiteY2" fmla="*/ 7144 h 4038600"/>
                <a:gd name="connsiteX3" fmla="*/ 745236 w 7800975"/>
                <a:gd name="connsiteY3" fmla="*/ 7144 h 4038600"/>
                <a:gd name="connsiteX4" fmla="*/ 7144 w 7800975"/>
                <a:gd name="connsiteY4" fmla="*/ 745236 h 4038600"/>
                <a:gd name="connsiteX5" fmla="*/ 7144 w 7800975"/>
                <a:gd name="connsiteY5" fmla="*/ 2741866 h 4038600"/>
                <a:gd name="connsiteX6" fmla="*/ 745236 w 7800975"/>
                <a:gd name="connsiteY6" fmla="*/ 3479959 h 4038600"/>
                <a:gd name="connsiteX7" fmla="*/ 6693027 w 7800975"/>
                <a:gd name="connsiteY7" fmla="*/ 3479959 h 4038600"/>
                <a:gd name="connsiteX8" fmla="*/ 7539324 w 7800975"/>
                <a:gd name="connsiteY8" fmla="*/ 4030218 h 4038600"/>
                <a:gd name="connsiteX9" fmla="*/ 7592092 w 7800975"/>
                <a:gd name="connsiteY9" fmla="*/ 3972497 h 4038600"/>
                <a:gd name="connsiteX10" fmla="*/ 7402640 w 7800975"/>
                <a:gd name="connsiteY10" fmla="*/ 3394424 h 4038600"/>
                <a:gd name="connsiteX11" fmla="*/ 7797165 w 7800975"/>
                <a:gd name="connsiteY11" fmla="*/ 2741866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0975" h="4038600">
                  <a:moveTo>
                    <a:pt x="7797165" y="2741866"/>
                  </a:moveTo>
                  <a:lnTo>
                    <a:pt x="7797165" y="745236"/>
                  </a:lnTo>
                  <a:cubicBezTo>
                    <a:pt x="7797165" y="339281"/>
                    <a:pt x="7465028" y="7144"/>
                    <a:pt x="7059073" y="7144"/>
                  </a:cubicBezTo>
                  <a:lnTo>
                    <a:pt x="745236" y="7144"/>
                  </a:lnTo>
                  <a:cubicBezTo>
                    <a:pt x="339281" y="7144"/>
                    <a:pt x="7144" y="339281"/>
                    <a:pt x="7144" y="745236"/>
                  </a:cubicBezTo>
                  <a:lnTo>
                    <a:pt x="7144" y="2741866"/>
                  </a:lnTo>
                  <a:cubicBezTo>
                    <a:pt x="7144" y="3147822"/>
                    <a:pt x="339281" y="3479959"/>
                    <a:pt x="745236" y="3479959"/>
                  </a:cubicBezTo>
                  <a:lnTo>
                    <a:pt x="6693027" y="3479959"/>
                  </a:lnTo>
                  <a:cubicBezTo>
                    <a:pt x="6872859" y="3675983"/>
                    <a:pt x="7139750" y="3894487"/>
                    <a:pt x="7539324" y="4030218"/>
                  </a:cubicBezTo>
                  <a:cubicBezTo>
                    <a:pt x="7575614" y="4042505"/>
                    <a:pt x="7609142" y="4006120"/>
                    <a:pt x="7592092" y="3972497"/>
                  </a:cubicBezTo>
                  <a:cubicBezTo>
                    <a:pt x="7534085" y="3857720"/>
                    <a:pt x="7416642" y="3685508"/>
                    <a:pt x="7402640" y="3394424"/>
                  </a:cubicBezTo>
                  <a:cubicBezTo>
                    <a:pt x="7636764" y="3270218"/>
                    <a:pt x="7797165" y="3023902"/>
                    <a:pt x="7797165" y="2741866"/>
                  </a:cubicBezTo>
                  <a:close/>
                </a:path>
              </a:pathLst>
            </a:custGeom>
            <a:solidFill>
              <a:srgbClr val="3C5CF6"/>
            </a:solidFill>
            <a:ln w="560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3600" dirty="0">
                  <a:solidFill>
                    <a:schemeClr val="bg1"/>
                  </a:solidFill>
                </a:rPr>
                <a:t>同期通信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" name="그림 2">
              <a:extLst>
                <a:ext uri="{FF2B5EF4-FFF2-40B4-BE49-F238E27FC236}">
                  <a16:creationId xmlns:a16="http://schemas.microsoft.com/office/drawing/2014/main" id="{EA287EDA-64BC-46E0-99C2-5C08D9F11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5700" y="2088672"/>
              <a:ext cx="2358456" cy="393805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64420D6-3FBF-4FE9-9999-08053565F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423007"/>
              <a:ext cx="1749994" cy="1749994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EE7DB14B-3015-47BE-AFE2-16457796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9000" y="2606011"/>
              <a:ext cx="1645978" cy="1645978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1883D61B-05B3-46E2-BAFE-39A946034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8050" y="4549443"/>
              <a:ext cx="1645978" cy="1645978"/>
            </a:xfrm>
            <a:prstGeom prst="rect">
              <a:avLst/>
            </a:prstGeom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3A078D25-FD32-4947-92D8-3984B57A8879}"/>
                </a:ext>
              </a:extLst>
            </p:cNvPr>
            <p:cNvCxnSpPr>
              <a:cxnSpLocks/>
            </p:cNvCxnSpPr>
            <p:nvPr/>
          </p:nvCxnSpPr>
          <p:spPr>
            <a:xfrm>
              <a:off x="4436809" y="3530239"/>
              <a:ext cx="1487786" cy="374847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7E0523F4-A727-4C72-95D3-533096401E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5255" y="4901839"/>
              <a:ext cx="1487786" cy="374847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95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807055C-1E48-42DF-9FA1-F2B086DEAE8A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783276" y="365125"/>
            <a:chExt cx="10854047" cy="612775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054B0839-3870-49DC-AA46-0333A8672863}"/>
                </a:ext>
              </a:extLst>
            </p:cNvPr>
            <p:cNvSpPr/>
            <p:nvPr/>
          </p:nvSpPr>
          <p:spPr>
            <a:xfrm>
              <a:off x="783276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CAAD7A5-79B7-4B3B-BEC4-ADE0BC0406EB}"/>
                </a:ext>
              </a:extLst>
            </p:cNvPr>
            <p:cNvGrpSpPr/>
            <p:nvPr/>
          </p:nvGrpSpPr>
          <p:grpSpPr>
            <a:xfrm>
              <a:off x="2159000" y="672364"/>
              <a:ext cx="8975156" cy="5354360"/>
              <a:chOff x="2159000" y="672364"/>
              <a:chExt cx="8975156" cy="5354360"/>
            </a:xfrm>
          </p:grpSpPr>
          <p:sp>
            <p:nvSpPr>
              <p:cNvPr id="7" name="그래픽 4">
                <a:extLst>
                  <a:ext uri="{FF2B5EF4-FFF2-40B4-BE49-F238E27FC236}">
                    <a16:creationId xmlns:a16="http://schemas.microsoft.com/office/drawing/2014/main" id="{C75800D9-C470-418C-BA86-9444E5180F27}"/>
                  </a:ext>
                </a:extLst>
              </p:cNvPr>
              <p:cNvSpPr/>
              <p:nvPr/>
            </p:nvSpPr>
            <p:spPr>
              <a:xfrm>
                <a:off x="2159000" y="672364"/>
                <a:ext cx="5664200" cy="1430770"/>
              </a:xfrm>
              <a:custGeom>
                <a:avLst/>
                <a:gdLst>
                  <a:gd name="connsiteX0" fmla="*/ 7797165 w 7800975"/>
                  <a:gd name="connsiteY0" fmla="*/ 2741866 h 4038600"/>
                  <a:gd name="connsiteX1" fmla="*/ 7797165 w 7800975"/>
                  <a:gd name="connsiteY1" fmla="*/ 745236 h 4038600"/>
                  <a:gd name="connsiteX2" fmla="*/ 7059073 w 7800975"/>
                  <a:gd name="connsiteY2" fmla="*/ 7144 h 4038600"/>
                  <a:gd name="connsiteX3" fmla="*/ 745236 w 7800975"/>
                  <a:gd name="connsiteY3" fmla="*/ 7144 h 4038600"/>
                  <a:gd name="connsiteX4" fmla="*/ 7144 w 7800975"/>
                  <a:gd name="connsiteY4" fmla="*/ 745236 h 4038600"/>
                  <a:gd name="connsiteX5" fmla="*/ 7144 w 7800975"/>
                  <a:gd name="connsiteY5" fmla="*/ 2741866 h 4038600"/>
                  <a:gd name="connsiteX6" fmla="*/ 745236 w 7800975"/>
                  <a:gd name="connsiteY6" fmla="*/ 3479959 h 4038600"/>
                  <a:gd name="connsiteX7" fmla="*/ 6693027 w 7800975"/>
                  <a:gd name="connsiteY7" fmla="*/ 3479959 h 4038600"/>
                  <a:gd name="connsiteX8" fmla="*/ 7539324 w 7800975"/>
                  <a:gd name="connsiteY8" fmla="*/ 4030218 h 4038600"/>
                  <a:gd name="connsiteX9" fmla="*/ 7592092 w 7800975"/>
                  <a:gd name="connsiteY9" fmla="*/ 3972497 h 4038600"/>
                  <a:gd name="connsiteX10" fmla="*/ 7402640 w 7800975"/>
                  <a:gd name="connsiteY10" fmla="*/ 3394424 h 4038600"/>
                  <a:gd name="connsiteX11" fmla="*/ 7797165 w 7800975"/>
                  <a:gd name="connsiteY11" fmla="*/ 2741866 h 403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00975" h="4038600">
                    <a:moveTo>
                      <a:pt x="7797165" y="2741866"/>
                    </a:moveTo>
                    <a:lnTo>
                      <a:pt x="7797165" y="745236"/>
                    </a:lnTo>
                    <a:cubicBezTo>
                      <a:pt x="7797165" y="339281"/>
                      <a:pt x="7465028" y="7144"/>
                      <a:pt x="7059073" y="7144"/>
                    </a:cubicBezTo>
                    <a:lnTo>
                      <a:pt x="745236" y="7144"/>
                    </a:lnTo>
                    <a:cubicBezTo>
                      <a:pt x="339281" y="7144"/>
                      <a:pt x="7144" y="339281"/>
                      <a:pt x="7144" y="745236"/>
                    </a:cubicBezTo>
                    <a:lnTo>
                      <a:pt x="7144" y="2741866"/>
                    </a:lnTo>
                    <a:cubicBezTo>
                      <a:pt x="7144" y="3147822"/>
                      <a:pt x="339281" y="3479959"/>
                      <a:pt x="745236" y="3479959"/>
                    </a:cubicBezTo>
                    <a:lnTo>
                      <a:pt x="6693027" y="3479959"/>
                    </a:lnTo>
                    <a:cubicBezTo>
                      <a:pt x="6872859" y="3675983"/>
                      <a:pt x="7139750" y="3894487"/>
                      <a:pt x="7539324" y="4030218"/>
                    </a:cubicBezTo>
                    <a:cubicBezTo>
                      <a:pt x="7575614" y="4042505"/>
                      <a:pt x="7609142" y="4006120"/>
                      <a:pt x="7592092" y="3972497"/>
                    </a:cubicBezTo>
                    <a:cubicBezTo>
                      <a:pt x="7534085" y="3857720"/>
                      <a:pt x="7416642" y="3685508"/>
                      <a:pt x="7402640" y="3394424"/>
                    </a:cubicBezTo>
                    <a:cubicBezTo>
                      <a:pt x="7636764" y="3270218"/>
                      <a:pt x="7797165" y="3023902"/>
                      <a:pt x="7797165" y="2741866"/>
                    </a:cubicBezTo>
                    <a:close/>
                  </a:path>
                </a:pathLst>
              </a:custGeom>
              <a:solidFill>
                <a:srgbClr val="3C5CF6"/>
              </a:solidFill>
              <a:ln w="560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ja-JP" altLang="en-US" sz="3600" dirty="0">
                    <a:solidFill>
                      <a:schemeClr val="bg1"/>
                    </a:solidFill>
                  </a:rPr>
                  <a:t>非同期通信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8" name="그림 2">
                <a:extLst>
                  <a:ext uri="{FF2B5EF4-FFF2-40B4-BE49-F238E27FC236}">
                    <a16:creationId xmlns:a16="http://schemas.microsoft.com/office/drawing/2014/main" id="{B61298D1-6EC1-4AA2-9351-42001CD0A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5700" y="2088672"/>
                <a:ext cx="2358456" cy="3938052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0E975C4D-9984-4C58-9288-AEE702293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3423007"/>
                <a:ext cx="1749994" cy="1749994"/>
              </a:xfrm>
              <a:prstGeom prst="rect">
                <a:avLst/>
              </a:prstGeom>
            </p:spPr>
          </p:pic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A1516858-4BC0-4BF3-B39E-AB67D1F46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9000" y="3475015"/>
                <a:ext cx="1645978" cy="1645978"/>
              </a:xfrm>
              <a:prstGeom prst="rect">
                <a:avLst/>
              </a:prstGeom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AD16FBE9-0D83-42CB-ABB4-801226E0D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2209" y="3822339"/>
                <a:ext cx="1332000" cy="0"/>
              </a:xfrm>
              <a:prstGeom prst="straightConnector1">
                <a:avLst/>
              </a:prstGeom>
              <a:ln w="76200" cap="rnd">
                <a:solidFill>
                  <a:schemeClr val="tx1"/>
                </a:solidFill>
                <a:prstDash val="dash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>
                <a:extLst>
                  <a:ext uri="{FF2B5EF4-FFF2-40B4-BE49-F238E27FC236}">
                    <a16:creationId xmlns:a16="http://schemas.microsoft.com/office/drawing/2014/main" id="{1E3AE561-D23E-4C76-AD73-D6266C75F1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62209" y="4558939"/>
                <a:ext cx="1332000" cy="0"/>
              </a:xfrm>
              <a:prstGeom prst="straightConnector1">
                <a:avLst/>
              </a:prstGeom>
              <a:ln w="76200" cap="rnd">
                <a:solidFill>
                  <a:schemeClr val="tx1"/>
                </a:solidFill>
                <a:prstDash val="dash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30084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0BB98DB-1F27-4F61-B475-BD40AC10FCDF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668977" y="365125"/>
            <a:chExt cx="10854047" cy="612775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6693A87-EF62-4BAA-8A48-D9CDC44BA35B}"/>
                </a:ext>
              </a:extLst>
            </p:cNvPr>
            <p:cNvSpPr/>
            <p:nvPr/>
          </p:nvSpPr>
          <p:spPr>
            <a:xfrm>
              <a:off x="668977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그래픽 4">
              <a:extLst>
                <a:ext uri="{FF2B5EF4-FFF2-40B4-BE49-F238E27FC236}">
                  <a16:creationId xmlns:a16="http://schemas.microsoft.com/office/drawing/2014/main" id="{6681AB92-A8D6-49D8-AF82-113F568FF388}"/>
                </a:ext>
              </a:extLst>
            </p:cNvPr>
            <p:cNvSpPr/>
            <p:nvPr/>
          </p:nvSpPr>
          <p:spPr>
            <a:xfrm>
              <a:off x="1900960" y="657902"/>
              <a:ext cx="5664200" cy="1430770"/>
            </a:xfrm>
            <a:custGeom>
              <a:avLst/>
              <a:gdLst>
                <a:gd name="connsiteX0" fmla="*/ 7797165 w 7800975"/>
                <a:gd name="connsiteY0" fmla="*/ 2741866 h 4038600"/>
                <a:gd name="connsiteX1" fmla="*/ 7797165 w 7800975"/>
                <a:gd name="connsiteY1" fmla="*/ 745236 h 4038600"/>
                <a:gd name="connsiteX2" fmla="*/ 7059073 w 7800975"/>
                <a:gd name="connsiteY2" fmla="*/ 7144 h 4038600"/>
                <a:gd name="connsiteX3" fmla="*/ 745236 w 7800975"/>
                <a:gd name="connsiteY3" fmla="*/ 7144 h 4038600"/>
                <a:gd name="connsiteX4" fmla="*/ 7144 w 7800975"/>
                <a:gd name="connsiteY4" fmla="*/ 745236 h 4038600"/>
                <a:gd name="connsiteX5" fmla="*/ 7144 w 7800975"/>
                <a:gd name="connsiteY5" fmla="*/ 2741866 h 4038600"/>
                <a:gd name="connsiteX6" fmla="*/ 745236 w 7800975"/>
                <a:gd name="connsiteY6" fmla="*/ 3479959 h 4038600"/>
                <a:gd name="connsiteX7" fmla="*/ 6693027 w 7800975"/>
                <a:gd name="connsiteY7" fmla="*/ 3479959 h 4038600"/>
                <a:gd name="connsiteX8" fmla="*/ 7539324 w 7800975"/>
                <a:gd name="connsiteY8" fmla="*/ 4030218 h 4038600"/>
                <a:gd name="connsiteX9" fmla="*/ 7592092 w 7800975"/>
                <a:gd name="connsiteY9" fmla="*/ 3972497 h 4038600"/>
                <a:gd name="connsiteX10" fmla="*/ 7402640 w 7800975"/>
                <a:gd name="connsiteY10" fmla="*/ 3394424 h 4038600"/>
                <a:gd name="connsiteX11" fmla="*/ 7797165 w 7800975"/>
                <a:gd name="connsiteY11" fmla="*/ 2741866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0975" h="4038600">
                  <a:moveTo>
                    <a:pt x="7797165" y="2741866"/>
                  </a:moveTo>
                  <a:lnTo>
                    <a:pt x="7797165" y="745236"/>
                  </a:lnTo>
                  <a:cubicBezTo>
                    <a:pt x="7797165" y="339281"/>
                    <a:pt x="7465028" y="7144"/>
                    <a:pt x="7059073" y="7144"/>
                  </a:cubicBezTo>
                  <a:lnTo>
                    <a:pt x="745236" y="7144"/>
                  </a:lnTo>
                  <a:cubicBezTo>
                    <a:pt x="339281" y="7144"/>
                    <a:pt x="7144" y="339281"/>
                    <a:pt x="7144" y="745236"/>
                  </a:cubicBezTo>
                  <a:lnTo>
                    <a:pt x="7144" y="2741866"/>
                  </a:lnTo>
                  <a:cubicBezTo>
                    <a:pt x="7144" y="3147822"/>
                    <a:pt x="339281" y="3479959"/>
                    <a:pt x="745236" y="3479959"/>
                  </a:cubicBezTo>
                  <a:lnTo>
                    <a:pt x="6693027" y="3479959"/>
                  </a:lnTo>
                  <a:cubicBezTo>
                    <a:pt x="6872859" y="3675983"/>
                    <a:pt x="7139750" y="3894487"/>
                    <a:pt x="7539324" y="4030218"/>
                  </a:cubicBezTo>
                  <a:cubicBezTo>
                    <a:pt x="7575614" y="4042505"/>
                    <a:pt x="7609142" y="4006120"/>
                    <a:pt x="7592092" y="3972497"/>
                  </a:cubicBezTo>
                  <a:cubicBezTo>
                    <a:pt x="7534085" y="3857720"/>
                    <a:pt x="7416642" y="3685508"/>
                    <a:pt x="7402640" y="3394424"/>
                  </a:cubicBezTo>
                  <a:cubicBezTo>
                    <a:pt x="7636764" y="3270218"/>
                    <a:pt x="7797165" y="3023902"/>
                    <a:pt x="7797165" y="2741866"/>
                  </a:cubicBezTo>
                  <a:close/>
                </a:path>
              </a:pathLst>
            </a:custGeom>
            <a:solidFill>
              <a:srgbClr val="3C5CF6"/>
            </a:solidFill>
            <a:ln w="560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3600" dirty="0">
                  <a:solidFill>
                    <a:schemeClr val="bg1"/>
                  </a:solidFill>
                </a:rPr>
                <a:t>非同期通信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8" name="Google マップ - Google Chrome 2023-06-29 20-20-18">
              <a:hlinkClick r:id="" action="ppaction://media"/>
              <a:extLst>
                <a:ext uri="{FF2B5EF4-FFF2-40B4-BE49-F238E27FC236}">
                  <a16:creationId xmlns:a16="http://schemas.microsoft.com/office/drawing/2014/main" id="{9429612C-176B-4A34-8A43-5F3E5BC31666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771940" y="2440565"/>
              <a:ext cx="5922240" cy="3746833"/>
            </a:xfrm>
            <a:prstGeom prst="rect">
              <a:avLst/>
            </a:prstGeom>
          </p:spPr>
        </p:pic>
      </p:grpSp>
      <p:pic>
        <p:nvPicPr>
          <p:cNvPr id="9" name="그림 2">
            <a:extLst>
              <a:ext uri="{FF2B5EF4-FFF2-40B4-BE49-F238E27FC236}">
                <a16:creationId xmlns:a16="http://schemas.microsoft.com/office/drawing/2014/main" id="{056A0FFB-4689-4DEE-9C2C-C678066454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1" y="2088672"/>
            <a:ext cx="2358456" cy="39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5620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0BB98DB-1F27-4F61-B475-BD40AC10FCDF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783276" y="365125"/>
            <a:chExt cx="10854047" cy="612775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6693A87-EF62-4BAA-8A48-D9CDC44BA35B}"/>
                </a:ext>
              </a:extLst>
            </p:cNvPr>
            <p:cNvSpPr/>
            <p:nvPr/>
          </p:nvSpPr>
          <p:spPr>
            <a:xfrm>
              <a:off x="783276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그래픽 4">
              <a:extLst>
                <a:ext uri="{FF2B5EF4-FFF2-40B4-BE49-F238E27FC236}">
                  <a16:creationId xmlns:a16="http://schemas.microsoft.com/office/drawing/2014/main" id="{6681AB92-A8D6-49D8-AF82-113F568FF388}"/>
                </a:ext>
              </a:extLst>
            </p:cNvPr>
            <p:cNvSpPr/>
            <p:nvPr/>
          </p:nvSpPr>
          <p:spPr>
            <a:xfrm>
              <a:off x="1900960" y="657902"/>
              <a:ext cx="5664200" cy="1430770"/>
            </a:xfrm>
            <a:custGeom>
              <a:avLst/>
              <a:gdLst>
                <a:gd name="connsiteX0" fmla="*/ 7797165 w 7800975"/>
                <a:gd name="connsiteY0" fmla="*/ 2741866 h 4038600"/>
                <a:gd name="connsiteX1" fmla="*/ 7797165 w 7800975"/>
                <a:gd name="connsiteY1" fmla="*/ 745236 h 4038600"/>
                <a:gd name="connsiteX2" fmla="*/ 7059073 w 7800975"/>
                <a:gd name="connsiteY2" fmla="*/ 7144 h 4038600"/>
                <a:gd name="connsiteX3" fmla="*/ 745236 w 7800975"/>
                <a:gd name="connsiteY3" fmla="*/ 7144 h 4038600"/>
                <a:gd name="connsiteX4" fmla="*/ 7144 w 7800975"/>
                <a:gd name="connsiteY4" fmla="*/ 745236 h 4038600"/>
                <a:gd name="connsiteX5" fmla="*/ 7144 w 7800975"/>
                <a:gd name="connsiteY5" fmla="*/ 2741866 h 4038600"/>
                <a:gd name="connsiteX6" fmla="*/ 745236 w 7800975"/>
                <a:gd name="connsiteY6" fmla="*/ 3479959 h 4038600"/>
                <a:gd name="connsiteX7" fmla="*/ 6693027 w 7800975"/>
                <a:gd name="connsiteY7" fmla="*/ 3479959 h 4038600"/>
                <a:gd name="connsiteX8" fmla="*/ 7539324 w 7800975"/>
                <a:gd name="connsiteY8" fmla="*/ 4030218 h 4038600"/>
                <a:gd name="connsiteX9" fmla="*/ 7592092 w 7800975"/>
                <a:gd name="connsiteY9" fmla="*/ 3972497 h 4038600"/>
                <a:gd name="connsiteX10" fmla="*/ 7402640 w 7800975"/>
                <a:gd name="connsiteY10" fmla="*/ 3394424 h 4038600"/>
                <a:gd name="connsiteX11" fmla="*/ 7797165 w 7800975"/>
                <a:gd name="connsiteY11" fmla="*/ 2741866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0975" h="4038600">
                  <a:moveTo>
                    <a:pt x="7797165" y="2741866"/>
                  </a:moveTo>
                  <a:lnTo>
                    <a:pt x="7797165" y="745236"/>
                  </a:lnTo>
                  <a:cubicBezTo>
                    <a:pt x="7797165" y="339281"/>
                    <a:pt x="7465028" y="7144"/>
                    <a:pt x="7059073" y="7144"/>
                  </a:cubicBezTo>
                  <a:lnTo>
                    <a:pt x="745236" y="7144"/>
                  </a:lnTo>
                  <a:cubicBezTo>
                    <a:pt x="339281" y="7144"/>
                    <a:pt x="7144" y="339281"/>
                    <a:pt x="7144" y="745236"/>
                  </a:cubicBezTo>
                  <a:lnTo>
                    <a:pt x="7144" y="2741866"/>
                  </a:lnTo>
                  <a:cubicBezTo>
                    <a:pt x="7144" y="3147822"/>
                    <a:pt x="339281" y="3479959"/>
                    <a:pt x="745236" y="3479959"/>
                  </a:cubicBezTo>
                  <a:lnTo>
                    <a:pt x="6693027" y="3479959"/>
                  </a:lnTo>
                  <a:cubicBezTo>
                    <a:pt x="6872859" y="3675983"/>
                    <a:pt x="7139750" y="3894487"/>
                    <a:pt x="7539324" y="4030218"/>
                  </a:cubicBezTo>
                  <a:cubicBezTo>
                    <a:pt x="7575614" y="4042505"/>
                    <a:pt x="7609142" y="4006120"/>
                    <a:pt x="7592092" y="3972497"/>
                  </a:cubicBezTo>
                  <a:cubicBezTo>
                    <a:pt x="7534085" y="3857720"/>
                    <a:pt x="7416642" y="3685508"/>
                    <a:pt x="7402640" y="3394424"/>
                  </a:cubicBezTo>
                  <a:cubicBezTo>
                    <a:pt x="7636764" y="3270218"/>
                    <a:pt x="7797165" y="3023902"/>
                    <a:pt x="7797165" y="2741866"/>
                  </a:cubicBezTo>
                  <a:close/>
                </a:path>
              </a:pathLst>
            </a:custGeom>
            <a:solidFill>
              <a:srgbClr val="3C5CF6"/>
            </a:solidFill>
            <a:ln w="560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3600" dirty="0">
                  <a:solidFill>
                    <a:schemeClr val="bg1"/>
                  </a:solidFill>
                </a:rPr>
                <a:t>非同期通信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" name="그림 2">
              <a:extLst>
                <a:ext uri="{FF2B5EF4-FFF2-40B4-BE49-F238E27FC236}">
                  <a16:creationId xmlns:a16="http://schemas.microsoft.com/office/drawing/2014/main" id="{E64C08E0-6A95-4DB8-B372-5B61FD08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5700" y="2088672"/>
              <a:ext cx="2358456" cy="3938052"/>
            </a:xfrm>
            <a:prstGeom prst="rect">
              <a:avLst/>
            </a:prstGeom>
          </p:spPr>
        </p:pic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050F79BC-BE2C-4F84-AF83-B887961FF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866" y="2262046"/>
            <a:ext cx="6993438" cy="393805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87481E7-7D84-45C7-B60A-E2F8EF5D398B}"/>
              </a:ext>
            </a:extLst>
          </p:cNvPr>
          <p:cNvSpPr/>
          <p:nvPr/>
        </p:nvSpPr>
        <p:spPr>
          <a:xfrm>
            <a:off x="7169544" y="4072991"/>
            <a:ext cx="391114" cy="19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0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0BB98DB-1F27-4F61-B475-BD40AC10FCDF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783276" y="365125"/>
            <a:chExt cx="10854047" cy="612775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6693A87-EF62-4BAA-8A48-D9CDC44BA35B}"/>
                </a:ext>
              </a:extLst>
            </p:cNvPr>
            <p:cNvSpPr/>
            <p:nvPr/>
          </p:nvSpPr>
          <p:spPr>
            <a:xfrm>
              <a:off x="783276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그래픽 4">
              <a:extLst>
                <a:ext uri="{FF2B5EF4-FFF2-40B4-BE49-F238E27FC236}">
                  <a16:creationId xmlns:a16="http://schemas.microsoft.com/office/drawing/2014/main" id="{6681AB92-A8D6-49D8-AF82-113F568FF388}"/>
                </a:ext>
              </a:extLst>
            </p:cNvPr>
            <p:cNvSpPr/>
            <p:nvPr/>
          </p:nvSpPr>
          <p:spPr>
            <a:xfrm>
              <a:off x="1900960" y="657902"/>
              <a:ext cx="5664200" cy="1430770"/>
            </a:xfrm>
            <a:custGeom>
              <a:avLst/>
              <a:gdLst>
                <a:gd name="connsiteX0" fmla="*/ 7797165 w 7800975"/>
                <a:gd name="connsiteY0" fmla="*/ 2741866 h 4038600"/>
                <a:gd name="connsiteX1" fmla="*/ 7797165 w 7800975"/>
                <a:gd name="connsiteY1" fmla="*/ 745236 h 4038600"/>
                <a:gd name="connsiteX2" fmla="*/ 7059073 w 7800975"/>
                <a:gd name="connsiteY2" fmla="*/ 7144 h 4038600"/>
                <a:gd name="connsiteX3" fmla="*/ 745236 w 7800975"/>
                <a:gd name="connsiteY3" fmla="*/ 7144 h 4038600"/>
                <a:gd name="connsiteX4" fmla="*/ 7144 w 7800975"/>
                <a:gd name="connsiteY4" fmla="*/ 745236 h 4038600"/>
                <a:gd name="connsiteX5" fmla="*/ 7144 w 7800975"/>
                <a:gd name="connsiteY5" fmla="*/ 2741866 h 4038600"/>
                <a:gd name="connsiteX6" fmla="*/ 745236 w 7800975"/>
                <a:gd name="connsiteY6" fmla="*/ 3479959 h 4038600"/>
                <a:gd name="connsiteX7" fmla="*/ 6693027 w 7800975"/>
                <a:gd name="connsiteY7" fmla="*/ 3479959 h 4038600"/>
                <a:gd name="connsiteX8" fmla="*/ 7539324 w 7800975"/>
                <a:gd name="connsiteY8" fmla="*/ 4030218 h 4038600"/>
                <a:gd name="connsiteX9" fmla="*/ 7592092 w 7800975"/>
                <a:gd name="connsiteY9" fmla="*/ 3972497 h 4038600"/>
                <a:gd name="connsiteX10" fmla="*/ 7402640 w 7800975"/>
                <a:gd name="connsiteY10" fmla="*/ 3394424 h 4038600"/>
                <a:gd name="connsiteX11" fmla="*/ 7797165 w 7800975"/>
                <a:gd name="connsiteY11" fmla="*/ 2741866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0975" h="4038600">
                  <a:moveTo>
                    <a:pt x="7797165" y="2741866"/>
                  </a:moveTo>
                  <a:lnTo>
                    <a:pt x="7797165" y="745236"/>
                  </a:lnTo>
                  <a:cubicBezTo>
                    <a:pt x="7797165" y="339281"/>
                    <a:pt x="7465028" y="7144"/>
                    <a:pt x="7059073" y="7144"/>
                  </a:cubicBezTo>
                  <a:lnTo>
                    <a:pt x="745236" y="7144"/>
                  </a:lnTo>
                  <a:cubicBezTo>
                    <a:pt x="339281" y="7144"/>
                    <a:pt x="7144" y="339281"/>
                    <a:pt x="7144" y="745236"/>
                  </a:cubicBezTo>
                  <a:lnTo>
                    <a:pt x="7144" y="2741866"/>
                  </a:lnTo>
                  <a:cubicBezTo>
                    <a:pt x="7144" y="3147822"/>
                    <a:pt x="339281" y="3479959"/>
                    <a:pt x="745236" y="3479959"/>
                  </a:cubicBezTo>
                  <a:lnTo>
                    <a:pt x="6693027" y="3479959"/>
                  </a:lnTo>
                  <a:cubicBezTo>
                    <a:pt x="6872859" y="3675983"/>
                    <a:pt x="7139750" y="3894487"/>
                    <a:pt x="7539324" y="4030218"/>
                  </a:cubicBezTo>
                  <a:cubicBezTo>
                    <a:pt x="7575614" y="4042505"/>
                    <a:pt x="7609142" y="4006120"/>
                    <a:pt x="7592092" y="3972497"/>
                  </a:cubicBezTo>
                  <a:cubicBezTo>
                    <a:pt x="7534085" y="3857720"/>
                    <a:pt x="7416642" y="3685508"/>
                    <a:pt x="7402640" y="3394424"/>
                  </a:cubicBezTo>
                  <a:cubicBezTo>
                    <a:pt x="7636764" y="3270218"/>
                    <a:pt x="7797165" y="3023902"/>
                    <a:pt x="7797165" y="2741866"/>
                  </a:cubicBezTo>
                  <a:close/>
                </a:path>
              </a:pathLst>
            </a:custGeom>
            <a:solidFill>
              <a:srgbClr val="3C5CF6"/>
            </a:solidFill>
            <a:ln w="560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3600" dirty="0">
                  <a:solidFill>
                    <a:schemeClr val="bg1"/>
                  </a:solidFill>
                </a:rPr>
                <a:t>非同期通信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" name="그림 2">
              <a:extLst>
                <a:ext uri="{FF2B5EF4-FFF2-40B4-BE49-F238E27FC236}">
                  <a16:creationId xmlns:a16="http://schemas.microsoft.com/office/drawing/2014/main" id="{E64C08E0-6A95-4DB8-B372-5B61FD08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5700" y="2088672"/>
              <a:ext cx="2358456" cy="3938052"/>
            </a:xfrm>
            <a:prstGeom prst="rect">
              <a:avLst/>
            </a:prstGeom>
          </p:spPr>
        </p:pic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050F79BC-BE2C-4F84-AF83-B887961FF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41" y="2264245"/>
            <a:ext cx="6993689" cy="39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52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0BB98DB-1F27-4F61-B475-BD40AC10FCDF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783276" y="365125"/>
            <a:chExt cx="10854047" cy="612775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6693A87-EF62-4BAA-8A48-D9CDC44BA35B}"/>
                </a:ext>
              </a:extLst>
            </p:cNvPr>
            <p:cNvSpPr/>
            <p:nvPr/>
          </p:nvSpPr>
          <p:spPr>
            <a:xfrm>
              <a:off x="783276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그래픽 4">
              <a:extLst>
                <a:ext uri="{FF2B5EF4-FFF2-40B4-BE49-F238E27FC236}">
                  <a16:creationId xmlns:a16="http://schemas.microsoft.com/office/drawing/2014/main" id="{6681AB92-A8D6-49D8-AF82-113F568FF388}"/>
                </a:ext>
              </a:extLst>
            </p:cNvPr>
            <p:cNvSpPr/>
            <p:nvPr/>
          </p:nvSpPr>
          <p:spPr>
            <a:xfrm>
              <a:off x="1900960" y="657902"/>
              <a:ext cx="5664200" cy="1430770"/>
            </a:xfrm>
            <a:custGeom>
              <a:avLst/>
              <a:gdLst>
                <a:gd name="connsiteX0" fmla="*/ 7797165 w 7800975"/>
                <a:gd name="connsiteY0" fmla="*/ 2741866 h 4038600"/>
                <a:gd name="connsiteX1" fmla="*/ 7797165 w 7800975"/>
                <a:gd name="connsiteY1" fmla="*/ 745236 h 4038600"/>
                <a:gd name="connsiteX2" fmla="*/ 7059073 w 7800975"/>
                <a:gd name="connsiteY2" fmla="*/ 7144 h 4038600"/>
                <a:gd name="connsiteX3" fmla="*/ 745236 w 7800975"/>
                <a:gd name="connsiteY3" fmla="*/ 7144 h 4038600"/>
                <a:gd name="connsiteX4" fmla="*/ 7144 w 7800975"/>
                <a:gd name="connsiteY4" fmla="*/ 745236 h 4038600"/>
                <a:gd name="connsiteX5" fmla="*/ 7144 w 7800975"/>
                <a:gd name="connsiteY5" fmla="*/ 2741866 h 4038600"/>
                <a:gd name="connsiteX6" fmla="*/ 745236 w 7800975"/>
                <a:gd name="connsiteY6" fmla="*/ 3479959 h 4038600"/>
                <a:gd name="connsiteX7" fmla="*/ 6693027 w 7800975"/>
                <a:gd name="connsiteY7" fmla="*/ 3479959 h 4038600"/>
                <a:gd name="connsiteX8" fmla="*/ 7539324 w 7800975"/>
                <a:gd name="connsiteY8" fmla="*/ 4030218 h 4038600"/>
                <a:gd name="connsiteX9" fmla="*/ 7592092 w 7800975"/>
                <a:gd name="connsiteY9" fmla="*/ 3972497 h 4038600"/>
                <a:gd name="connsiteX10" fmla="*/ 7402640 w 7800975"/>
                <a:gd name="connsiteY10" fmla="*/ 3394424 h 4038600"/>
                <a:gd name="connsiteX11" fmla="*/ 7797165 w 7800975"/>
                <a:gd name="connsiteY11" fmla="*/ 2741866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0975" h="4038600">
                  <a:moveTo>
                    <a:pt x="7797165" y="2741866"/>
                  </a:moveTo>
                  <a:lnTo>
                    <a:pt x="7797165" y="745236"/>
                  </a:lnTo>
                  <a:cubicBezTo>
                    <a:pt x="7797165" y="339281"/>
                    <a:pt x="7465028" y="7144"/>
                    <a:pt x="7059073" y="7144"/>
                  </a:cubicBezTo>
                  <a:lnTo>
                    <a:pt x="745236" y="7144"/>
                  </a:lnTo>
                  <a:cubicBezTo>
                    <a:pt x="339281" y="7144"/>
                    <a:pt x="7144" y="339281"/>
                    <a:pt x="7144" y="745236"/>
                  </a:cubicBezTo>
                  <a:lnTo>
                    <a:pt x="7144" y="2741866"/>
                  </a:lnTo>
                  <a:cubicBezTo>
                    <a:pt x="7144" y="3147822"/>
                    <a:pt x="339281" y="3479959"/>
                    <a:pt x="745236" y="3479959"/>
                  </a:cubicBezTo>
                  <a:lnTo>
                    <a:pt x="6693027" y="3479959"/>
                  </a:lnTo>
                  <a:cubicBezTo>
                    <a:pt x="6872859" y="3675983"/>
                    <a:pt x="7139750" y="3894487"/>
                    <a:pt x="7539324" y="4030218"/>
                  </a:cubicBezTo>
                  <a:cubicBezTo>
                    <a:pt x="7575614" y="4042505"/>
                    <a:pt x="7609142" y="4006120"/>
                    <a:pt x="7592092" y="3972497"/>
                  </a:cubicBezTo>
                  <a:cubicBezTo>
                    <a:pt x="7534085" y="3857720"/>
                    <a:pt x="7416642" y="3685508"/>
                    <a:pt x="7402640" y="3394424"/>
                  </a:cubicBezTo>
                  <a:cubicBezTo>
                    <a:pt x="7636764" y="3270218"/>
                    <a:pt x="7797165" y="3023902"/>
                    <a:pt x="7797165" y="2741866"/>
                  </a:cubicBezTo>
                  <a:close/>
                </a:path>
              </a:pathLst>
            </a:custGeom>
            <a:solidFill>
              <a:srgbClr val="3C5CF6"/>
            </a:solidFill>
            <a:ln w="560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3600" dirty="0">
                  <a:solidFill>
                    <a:schemeClr val="bg1"/>
                  </a:solidFill>
                </a:rPr>
                <a:t>非同期通信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" name="그림 2">
              <a:extLst>
                <a:ext uri="{FF2B5EF4-FFF2-40B4-BE49-F238E27FC236}">
                  <a16:creationId xmlns:a16="http://schemas.microsoft.com/office/drawing/2014/main" id="{E64C08E0-6A95-4DB8-B372-5B61FD08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5700" y="2088672"/>
              <a:ext cx="2358456" cy="3938052"/>
            </a:xfrm>
            <a:prstGeom prst="rect">
              <a:avLst/>
            </a:prstGeom>
          </p:spPr>
        </p:pic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050F79BC-BE2C-4F84-AF83-B887961FF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6741" y="2266394"/>
            <a:ext cx="6993689" cy="39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46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0BB98DB-1F27-4F61-B475-BD40AC10FCDF}"/>
              </a:ext>
            </a:extLst>
          </p:cNvPr>
          <p:cNvGrpSpPr/>
          <p:nvPr/>
        </p:nvGrpSpPr>
        <p:grpSpPr>
          <a:xfrm>
            <a:off x="668977" y="365125"/>
            <a:ext cx="10854047" cy="6127750"/>
            <a:chOff x="783276" y="365125"/>
            <a:chExt cx="10854047" cy="612775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F6693A87-EF62-4BAA-8A48-D9CDC44BA35B}"/>
                </a:ext>
              </a:extLst>
            </p:cNvPr>
            <p:cNvSpPr/>
            <p:nvPr/>
          </p:nvSpPr>
          <p:spPr>
            <a:xfrm>
              <a:off x="783276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그래픽 4">
              <a:extLst>
                <a:ext uri="{FF2B5EF4-FFF2-40B4-BE49-F238E27FC236}">
                  <a16:creationId xmlns:a16="http://schemas.microsoft.com/office/drawing/2014/main" id="{6681AB92-A8D6-49D8-AF82-113F568FF388}"/>
                </a:ext>
              </a:extLst>
            </p:cNvPr>
            <p:cNvSpPr/>
            <p:nvPr/>
          </p:nvSpPr>
          <p:spPr>
            <a:xfrm>
              <a:off x="1900960" y="657902"/>
              <a:ext cx="5664200" cy="1430770"/>
            </a:xfrm>
            <a:custGeom>
              <a:avLst/>
              <a:gdLst>
                <a:gd name="connsiteX0" fmla="*/ 7797165 w 7800975"/>
                <a:gd name="connsiteY0" fmla="*/ 2741866 h 4038600"/>
                <a:gd name="connsiteX1" fmla="*/ 7797165 w 7800975"/>
                <a:gd name="connsiteY1" fmla="*/ 745236 h 4038600"/>
                <a:gd name="connsiteX2" fmla="*/ 7059073 w 7800975"/>
                <a:gd name="connsiteY2" fmla="*/ 7144 h 4038600"/>
                <a:gd name="connsiteX3" fmla="*/ 745236 w 7800975"/>
                <a:gd name="connsiteY3" fmla="*/ 7144 h 4038600"/>
                <a:gd name="connsiteX4" fmla="*/ 7144 w 7800975"/>
                <a:gd name="connsiteY4" fmla="*/ 745236 h 4038600"/>
                <a:gd name="connsiteX5" fmla="*/ 7144 w 7800975"/>
                <a:gd name="connsiteY5" fmla="*/ 2741866 h 4038600"/>
                <a:gd name="connsiteX6" fmla="*/ 745236 w 7800975"/>
                <a:gd name="connsiteY6" fmla="*/ 3479959 h 4038600"/>
                <a:gd name="connsiteX7" fmla="*/ 6693027 w 7800975"/>
                <a:gd name="connsiteY7" fmla="*/ 3479959 h 4038600"/>
                <a:gd name="connsiteX8" fmla="*/ 7539324 w 7800975"/>
                <a:gd name="connsiteY8" fmla="*/ 4030218 h 4038600"/>
                <a:gd name="connsiteX9" fmla="*/ 7592092 w 7800975"/>
                <a:gd name="connsiteY9" fmla="*/ 3972497 h 4038600"/>
                <a:gd name="connsiteX10" fmla="*/ 7402640 w 7800975"/>
                <a:gd name="connsiteY10" fmla="*/ 3394424 h 4038600"/>
                <a:gd name="connsiteX11" fmla="*/ 7797165 w 7800975"/>
                <a:gd name="connsiteY11" fmla="*/ 2741866 h 403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0975" h="4038600">
                  <a:moveTo>
                    <a:pt x="7797165" y="2741866"/>
                  </a:moveTo>
                  <a:lnTo>
                    <a:pt x="7797165" y="745236"/>
                  </a:lnTo>
                  <a:cubicBezTo>
                    <a:pt x="7797165" y="339281"/>
                    <a:pt x="7465028" y="7144"/>
                    <a:pt x="7059073" y="7144"/>
                  </a:cubicBezTo>
                  <a:lnTo>
                    <a:pt x="745236" y="7144"/>
                  </a:lnTo>
                  <a:cubicBezTo>
                    <a:pt x="339281" y="7144"/>
                    <a:pt x="7144" y="339281"/>
                    <a:pt x="7144" y="745236"/>
                  </a:cubicBezTo>
                  <a:lnTo>
                    <a:pt x="7144" y="2741866"/>
                  </a:lnTo>
                  <a:cubicBezTo>
                    <a:pt x="7144" y="3147822"/>
                    <a:pt x="339281" y="3479959"/>
                    <a:pt x="745236" y="3479959"/>
                  </a:cubicBezTo>
                  <a:lnTo>
                    <a:pt x="6693027" y="3479959"/>
                  </a:lnTo>
                  <a:cubicBezTo>
                    <a:pt x="6872859" y="3675983"/>
                    <a:pt x="7139750" y="3894487"/>
                    <a:pt x="7539324" y="4030218"/>
                  </a:cubicBezTo>
                  <a:cubicBezTo>
                    <a:pt x="7575614" y="4042505"/>
                    <a:pt x="7609142" y="4006120"/>
                    <a:pt x="7592092" y="3972497"/>
                  </a:cubicBezTo>
                  <a:cubicBezTo>
                    <a:pt x="7534085" y="3857720"/>
                    <a:pt x="7416642" y="3685508"/>
                    <a:pt x="7402640" y="3394424"/>
                  </a:cubicBezTo>
                  <a:cubicBezTo>
                    <a:pt x="7636764" y="3270218"/>
                    <a:pt x="7797165" y="3023902"/>
                    <a:pt x="7797165" y="2741866"/>
                  </a:cubicBezTo>
                  <a:close/>
                </a:path>
              </a:pathLst>
            </a:custGeom>
            <a:solidFill>
              <a:srgbClr val="3C5CF6"/>
            </a:solidFill>
            <a:ln w="560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252000" tIns="45720" rIns="252000" bIns="3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ja-JP" altLang="en-US" sz="3600" dirty="0">
                  <a:solidFill>
                    <a:schemeClr val="bg1"/>
                  </a:solidFill>
                </a:rPr>
                <a:t>非同期通信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" name="그림 2">
              <a:extLst>
                <a:ext uri="{FF2B5EF4-FFF2-40B4-BE49-F238E27FC236}">
                  <a16:creationId xmlns:a16="http://schemas.microsoft.com/office/drawing/2014/main" id="{E64C08E0-6A95-4DB8-B372-5B61FD081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5700" y="2088672"/>
              <a:ext cx="2358456" cy="3938052"/>
            </a:xfrm>
            <a:prstGeom prst="rect">
              <a:avLst/>
            </a:prstGeom>
          </p:spPr>
        </p:pic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050F79BC-BE2C-4F84-AF83-B887961FF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0826" y="2266394"/>
            <a:ext cx="6985519" cy="39293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C748DAA-C065-426D-A6ED-D078C3808613}"/>
              </a:ext>
            </a:extLst>
          </p:cNvPr>
          <p:cNvSpPr/>
          <p:nvPr/>
        </p:nvSpPr>
        <p:spPr>
          <a:xfrm>
            <a:off x="1352549" y="5657850"/>
            <a:ext cx="2063751" cy="36887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00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シーン, 道路 が含まれている画像&#10;&#10;自動的に生成された説明">
            <a:extLst>
              <a:ext uri="{FF2B5EF4-FFF2-40B4-BE49-F238E27FC236}">
                <a16:creationId xmlns:a16="http://schemas.microsoft.com/office/drawing/2014/main" id="{7AC09F3E-7B0D-4CBA-A1FE-794E45139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9000" size="1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93" b="120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106D4E2-E643-4C4A-8A81-C488837E0855}"/>
              </a:ext>
            </a:extLst>
          </p:cNvPr>
          <p:cNvGrpSpPr/>
          <p:nvPr/>
        </p:nvGrpSpPr>
        <p:grpSpPr>
          <a:xfrm>
            <a:off x="520814" y="217642"/>
            <a:ext cx="10854047" cy="6127750"/>
            <a:chOff x="931553" y="365125"/>
            <a:chExt cx="10854047" cy="6127750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F8DCEDB-9585-4A46-8B81-6349D4A5EDE4}"/>
                </a:ext>
              </a:extLst>
            </p:cNvPr>
            <p:cNvGrpSpPr/>
            <p:nvPr/>
          </p:nvGrpSpPr>
          <p:grpSpPr>
            <a:xfrm>
              <a:off x="931553" y="365125"/>
              <a:ext cx="10854047" cy="6127750"/>
              <a:chOff x="918853" y="365125"/>
              <a:chExt cx="10854047" cy="6127750"/>
            </a:xfrm>
          </p:grpSpPr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0F5D7CF-ADA0-49ED-B16C-FEAE0ECC0A3A}"/>
                  </a:ext>
                </a:extLst>
              </p:cNvPr>
              <p:cNvSpPr/>
              <p:nvPr/>
            </p:nvSpPr>
            <p:spPr>
              <a:xfrm>
                <a:off x="918853" y="365125"/>
                <a:ext cx="10854047" cy="6127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5" name="그림 8">
                <a:extLst>
                  <a:ext uri="{FF2B5EF4-FFF2-40B4-BE49-F238E27FC236}">
                    <a16:creationId xmlns:a16="http://schemas.microsoft.com/office/drawing/2014/main" id="{87FBEA28-A025-4317-ADC3-3D478F49B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5579" y="3449450"/>
                <a:ext cx="5130489" cy="2440189"/>
              </a:xfrm>
              <a:prstGeom prst="rect">
                <a:avLst/>
              </a:prstGeom>
            </p:spPr>
          </p:pic>
        </p:grp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FB06EB7-A023-436D-8EE3-AC0E2C090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2970" y="994225"/>
              <a:ext cx="1119945" cy="1119945"/>
            </a:xfrm>
            <a:prstGeom prst="rect">
              <a:avLst/>
            </a:prstGeom>
          </p:spPr>
        </p:pic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96EAD1D4-305E-4E4F-8E8B-FF88F85806CA}"/>
                </a:ext>
              </a:extLst>
            </p:cNvPr>
            <p:cNvGrpSpPr/>
            <p:nvPr/>
          </p:nvGrpSpPr>
          <p:grpSpPr>
            <a:xfrm flipH="1">
              <a:off x="7595186" y="2374229"/>
              <a:ext cx="3705750" cy="773193"/>
              <a:chOff x="-1324737" y="2374229"/>
              <a:chExt cx="3705750" cy="773193"/>
            </a:xfrm>
          </p:grpSpPr>
          <p:sp>
            <p:nvSpPr>
              <p:cNvPr id="12" name="四角形: 角を丸くする 11">
                <a:extLst>
                  <a:ext uri="{FF2B5EF4-FFF2-40B4-BE49-F238E27FC236}">
                    <a16:creationId xmlns:a16="http://schemas.microsoft.com/office/drawing/2014/main" id="{A321BA07-0179-4C04-B1D8-C311602EE09C}"/>
                  </a:ext>
                </a:extLst>
              </p:cNvPr>
              <p:cNvSpPr/>
              <p:nvPr/>
            </p:nvSpPr>
            <p:spPr>
              <a:xfrm flipH="1">
                <a:off x="-1324737" y="2374229"/>
                <a:ext cx="3221086" cy="717649"/>
              </a:xfrm>
              <a:prstGeom prst="roundRect">
                <a:avLst>
                  <a:gd name="adj" fmla="val 50000"/>
                </a:avLst>
              </a:prstGeom>
              <a:solidFill>
                <a:srgbClr val="3B5C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bg1"/>
                    </a:solidFill>
                  </a:rPr>
                  <a:t>頑張りました、、、</a:t>
                </a:r>
              </a:p>
            </p:txBody>
          </p:sp>
          <p:sp>
            <p:nvSpPr>
              <p:cNvPr id="13" name="フリーフォーム: 図形 12">
                <a:extLst>
                  <a:ext uri="{FF2B5EF4-FFF2-40B4-BE49-F238E27FC236}">
                    <a16:creationId xmlns:a16="http://schemas.microsoft.com/office/drawing/2014/main" id="{65067E9D-7AFC-4CC8-A997-F12D8B541FE2}"/>
                  </a:ext>
                </a:extLst>
              </p:cNvPr>
              <p:cNvSpPr/>
              <p:nvPr/>
            </p:nvSpPr>
            <p:spPr>
              <a:xfrm rot="5400000" flipV="1">
                <a:off x="1759482" y="2525891"/>
                <a:ext cx="516328" cy="726734"/>
              </a:xfrm>
              <a:custGeom>
                <a:avLst/>
                <a:gdLst>
                  <a:gd name="connsiteX0" fmla="*/ 113461 w 701040"/>
                  <a:gd name="connsiteY0" fmla="*/ 0 h 990600"/>
                  <a:gd name="connsiteX1" fmla="*/ 370399 w 701040"/>
                  <a:gd name="connsiteY1" fmla="*/ 0 h 990600"/>
                  <a:gd name="connsiteX2" fmla="*/ 350520 w 701040"/>
                  <a:gd name="connsiteY2" fmla="*/ 193040 h 990600"/>
                  <a:gd name="connsiteX3" fmla="*/ 701040 w 701040"/>
                  <a:gd name="connsiteY3" fmla="*/ 990600 h 990600"/>
                  <a:gd name="connsiteX4" fmla="*/ 0 w 701040"/>
                  <a:gd name="connsiteY4" fmla="*/ 193040 h 990600"/>
                  <a:gd name="connsiteX5" fmla="*/ 14243 w 701040"/>
                  <a:gd name="connsiteY5" fmla="*/ 32304 h 990600"/>
                  <a:gd name="connsiteX6" fmla="*/ 19319 w 701040"/>
                  <a:gd name="connsiteY6" fmla="*/ 13701 h 990600"/>
                  <a:gd name="connsiteX7" fmla="*/ 39405 w 701040"/>
                  <a:gd name="connsiteY7" fmla="*/ 7466 h 990600"/>
                  <a:gd name="connsiteX8" fmla="*/ 113461 w 701040"/>
                  <a:gd name="connsiteY8" fmla="*/ 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0" h="990600">
                    <a:moveTo>
                      <a:pt x="113461" y="0"/>
                    </a:moveTo>
                    <a:lnTo>
                      <a:pt x="370399" y="0"/>
                    </a:lnTo>
                    <a:lnTo>
                      <a:pt x="350520" y="193040"/>
                    </a:lnTo>
                    <a:cubicBezTo>
                      <a:pt x="350520" y="506837"/>
                      <a:pt x="480383" y="802322"/>
                      <a:pt x="701040" y="990600"/>
                    </a:cubicBezTo>
                    <a:cubicBezTo>
                      <a:pt x="313866" y="990600"/>
                      <a:pt x="0" y="633520"/>
                      <a:pt x="0" y="193040"/>
                    </a:cubicBezTo>
                    <a:cubicBezTo>
                      <a:pt x="0" y="137980"/>
                      <a:pt x="4904" y="84223"/>
                      <a:pt x="14243" y="32304"/>
                    </a:cubicBezTo>
                    <a:lnTo>
                      <a:pt x="19319" y="13701"/>
                    </a:lnTo>
                    <a:lnTo>
                      <a:pt x="39405" y="7466"/>
                    </a:lnTo>
                    <a:cubicBezTo>
                      <a:pt x="63326" y="2571"/>
                      <a:pt x="88093" y="0"/>
                      <a:pt x="113461" y="0"/>
                    </a:cubicBezTo>
                    <a:close/>
                  </a:path>
                </a:pathLst>
              </a:custGeom>
              <a:solidFill>
                <a:srgbClr val="3B5C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E41515A6-769E-46C9-8A59-FED95D11F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1087" y="886071"/>
            <a:ext cx="1119945" cy="111994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1BBD009-1BCD-4DFD-AF4C-7BFFCCE5F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423" y="1962966"/>
            <a:ext cx="1119945" cy="111994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DA1BF99B-399E-4A84-9939-5DFCF5829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357" y="886071"/>
            <a:ext cx="1119945" cy="111994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03D7AF0-B84E-4F21-A71F-EA6526995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368" y="2006016"/>
            <a:ext cx="1119945" cy="11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44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コンテンツ プレースホルダー 8" descr="ステージ上の 5 人のバレリーナの背面図">
            <a:extLst>
              <a:ext uri="{FF2B5EF4-FFF2-40B4-BE49-F238E27FC236}">
                <a16:creationId xmlns:a16="http://schemas.microsoft.com/office/drawing/2014/main" id="{FE1502BE-2941-46A7-95A1-CE1ACE563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915" y="3132350"/>
            <a:ext cx="3715699" cy="27899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818C6B4-EE26-4BED-891A-117E855D945B}"/>
              </a:ext>
            </a:extLst>
          </p:cNvPr>
          <p:cNvSpPr txBox="1"/>
          <p:nvPr/>
        </p:nvSpPr>
        <p:spPr>
          <a:xfrm>
            <a:off x="1350219" y="935664"/>
            <a:ext cx="85024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チーム開発について</a:t>
            </a:r>
            <a:endParaRPr lang="en-US" altLang="ja-JP" sz="3600" dirty="0"/>
          </a:p>
          <a:p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>
                <a:solidFill>
                  <a:schemeClr val="bg2">
                    <a:lumMod val="75000"/>
                  </a:schemeClr>
                </a:solidFill>
              </a:rPr>
              <a:t>・システムの工夫点</a:t>
            </a:r>
            <a:endParaRPr lang="en-US" altLang="ja-JP" sz="28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altLang="ja-JP" sz="2800" dirty="0"/>
          </a:p>
          <a:p>
            <a:r>
              <a:rPr lang="ja-JP" altLang="en-US" sz="2800" dirty="0"/>
              <a:t>・メンバーの成長</a:t>
            </a:r>
            <a:endParaRPr lang="en-US" altLang="ja-JP" sz="2800" dirty="0"/>
          </a:p>
          <a:p>
            <a:endParaRPr lang="en-US" altLang="ja-JP" sz="2800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79058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52C43B2-B363-492B-9A69-5393F12A0E0D}"/>
              </a:ext>
            </a:extLst>
          </p:cNvPr>
          <p:cNvGrpSpPr/>
          <p:nvPr/>
        </p:nvGrpSpPr>
        <p:grpSpPr>
          <a:xfrm>
            <a:off x="558675" y="3083349"/>
            <a:ext cx="9298020" cy="1261367"/>
            <a:chOff x="620807" y="3038036"/>
            <a:chExt cx="9298020" cy="1261367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0503CD1E-B5D2-456B-9B88-5433B624B152}"/>
                </a:ext>
              </a:extLst>
            </p:cNvPr>
            <p:cNvGrpSpPr/>
            <p:nvPr/>
          </p:nvGrpSpPr>
          <p:grpSpPr>
            <a:xfrm>
              <a:off x="1637729" y="3402302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31BF3E94-7F1A-4252-AAD8-3820EDC6D552}"/>
                  </a:ext>
                </a:extLst>
              </p:cNvPr>
              <p:cNvSpPr/>
              <p:nvPr/>
            </p:nvSpPr>
            <p:spPr>
              <a:xfrm rot="5557433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D4DE18AE-992F-467C-AE43-18CF9542619D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研修で触れる言語をマスター</a:t>
                </a:r>
              </a:p>
            </p:txBody>
          </p:sp>
        </p:grp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EE26FD1-641A-4FA5-A983-A1A8F7D2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807" y="3038036"/>
              <a:ext cx="869238" cy="853528"/>
            </a:xfrm>
            <a:prstGeom prst="ellipse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621C4D7-492A-4E72-A8FB-237CFBCC35F2}"/>
              </a:ext>
            </a:extLst>
          </p:cNvPr>
          <p:cNvGrpSpPr/>
          <p:nvPr/>
        </p:nvGrpSpPr>
        <p:grpSpPr>
          <a:xfrm>
            <a:off x="650279" y="4176682"/>
            <a:ext cx="9171653" cy="1254449"/>
            <a:chOff x="738642" y="4157353"/>
            <a:chExt cx="9171653" cy="1254449"/>
          </a:xfrm>
        </p:grpSpPr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BFDFE6AA-EE5A-4BB1-A6C3-95849E9FC2FB}"/>
                </a:ext>
              </a:extLst>
            </p:cNvPr>
            <p:cNvGrpSpPr/>
            <p:nvPr/>
          </p:nvGrpSpPr>
          <p:grpSpPr>
            <a:xfrm>
              <a:off x="1629197" y="4514701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5A37EC92-8251-4B46-8DC1-A86922364CC5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E4B6C55F-4838-4E49-A2A3-E6F9FC5E5A7F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dirty="0">
                    <a:solidFill>
                      <a:schemeClr val="tx1"/>
                    </a:solidFill>
                  </a:rPr>
                  <a:t>エンジニアの基礎を身に着ける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FBF0D115-41E8-4391-A395-379A4C38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42" y="4157353"/>
              <a:ext cx="793545" cy="892722"/>
            </a:xfrm>
            <a:prstGeom prst="ellipse">
              <a:avLst/>
            </a:prstGeom>
          </p:spPr>
        </p:pic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DFE8F15-7EFB-4B8A-AA55-BD6F82783E7C}"/>
              </a:ext>
            </a:extLst>
          </p:cNvPr>
          <p:cNvGrpSpPr/>
          <p:nvPr/>
        </p:nvGrpSpPr>
        <p:grpSpPr>
          <a:xfrm>
            <a:off x="558675" y="1855226"/>
            <a:ext cx="9250231" cy="1267222"/>
            <a:chOff x="558675" y="1884246"/>
            <a:chExt cx="9250231" cy="1267222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C246B47C-32B7-4C16-A765-FE8657EEB526}"/>
                </a:ext>
              </a:extLst>
            </p:cNvPr>
            <p:cNvGrpSpPr/>
            <p:nvPr/>
          </p:nvGrpSpPr>
          <p:grpSpPr>
            <a:xfrm>
              <a:off x="1527808" y="2254367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82965BD6-35D9-41A8-A05C-58847AFBC5E4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6DBDAF24-54A8-44FE-8A13-98D7BE2F0FC1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円滑なチーム作業を身に着ける</a:t>
                </a:r>
              </a:p>
            </p:txBody>
          </p:sp>
        </p:grp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189555D7-EAA3-4AD1-BFDF-940640BC2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675" y="1884246"/>
              <a:ext cx="865238" cy="865238"/>
            </a:xfrm>
            <a:prstGeom prst="ellipse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E5E452-BEEA-4875-B706-2C661E9E79A0}"/>
              </a:ext>
            </a:extLst>
          </p:cNvPr>
          <p:cNvGrpSpPr/>
          <p:nvPr/>
        </p:nvGrpSpPr>
        <p:grpSpPr>
          <a:xfrm>
            <a:off x="558675" y="734866"/>
            <a:ext cx="9328755" cy="1309857"/>
            <a:chOff x="663938" y="5459047"/>
            <a:chExt cx="9328755" cy="1309857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725BCD-8C7C-4286-B3A0-4485149A89D4}"/>
                </a:ext>
              </a:extLst>
            </p:cNvPr>
            <p:cNvGrpSpPr/>
            <p:nvPr/>
          </p:nvGrpSpPr>
          <p:grpSpPr>
            <a:xfrm>
              <a:off x="1690697" y="5875982"/>
              <a:ext cx="8301996" cy="892922"/>
              <a:chOff x="1706813" y="4715243"/>
              <a:chExt cx="4697641" cy="1092026"/>
            </a:xfrm>
            <a:solidFill>
              <a:schemeClr val="bg1"/>
            </a:solidFill>
          </p:grpSpPr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685D37F6-98F3-43FC-A5FB-433228473DB3}"/>
                  </a:ext>
                </a:extLst>
              </p:cNvPr>
              <p:cNvSpPr/>
              <p:nvPr/>
            </p:nvSpPr>
            <p:spPr>
              <a:xfrm rot="5065794">
                <a:off x="1514239" y="4907817"/>
                <a:ext cx="737189" cy="352042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7" name="四角形: 角を丸くする 26">
                <a:extLst>
                  <a:ext uri="{FF2B5EF4-FFF2-40B4-BE49-F238E27FC236}">
                    <a16:creationId xmlns:a16="http://schemas.microsoft.com/office/drawing/2014/main" id="{8D675B36-4684-4899-AFEC-8A02B20037AC}"/>
                  </a:ext>
                </a:extLst>
              </p:cNvPr>
              <p:cNvSpPr/>
              <p:nvPr/>
            </p:nvSpPr>
            <p:spPr>
              <a:xfrm>
                <a:off x="1862934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自分の知らないことを学ぶことを楽しむ</a:t>
                </a:r>
              </a:p>
            </p:txBody>
          </p:sp>
        </p:grp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338B90E-A4CC-4BFB-9E29-A573694E7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938" y="5459047"/>
              <a:ext cx="888618" cy="904958"/>
            </a:xfrm>
            <a:prstGeom prst="ellipse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F6F6696-69F1-480A-91EC-E179E336F168}"/>
              </a:ext>
            </a:extLst>
          </p:cNvPr>
          <p:cNvGrpSpPr/>
          <p:nvPr/>
        </p:nvGrpSpPr>
        <p:grpSpPr>
          <a:xfrm>
            <a:off x="1723251" y="202584"/>
            <a:ext cx="9220865" cy="950734"/>
            <a:chOff x="1723251" y="202584"/>
            <a:chExt cx="9220865" cy="950734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81A86F2E-AC6B-4896-A7D6-33F1F5DE3B1C}"/>
                </a:ext>
              </a:extLst>
            </p:cNvPr>
            <p:cNvGrpSpPr/>
            <p:nvPr/>
          </p:nvGrpSpPr>
          <p:grpSpPr>
            <a:xfrm>
              <a:off x="1723251" y="235879"/>
              <a:ext cx="8145221" cy="757678"/>
              <a:chOff x="849034" y="4700895"/>
              <a:chExt cx="8145221" cy="757678"/>
            </a:xfrm>
            <a:solidFill>
              <a:srgbClr val="66FF33"/>
            </a:solidFill>
          </p:grpSpPr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682AD2E-5701-433C-93DD-E602B2D5E5D2}"/>
                  </a:ext>
                </a:extLst>
              </p:cNvPr>
              <p:cNvSpPr/>
              <p:nvPr/>
            </p:nvSpPr>
            <p:spPr>
              <a:xfrm rot="16402151">
                <a:off x="8372724" y="4595692"/>
                <a:ext cx="516328" cy="726734"/>
              </a:xfrm>
              <a:custGeom>
                <a:avLst/>
                <a:gdLst>
                  <a:gd name="connsiteX0" fmla="*/ 113461 w 701040"/>
                  <a:gd name="connsiteY0" fmla="*/ 0 h 990600"/>
                  <a:gd name="connsiteX1" fmla="*/ 370399 w 701040"/>
                  <a:gd name="connsiteY1" fmla="*/ 0 h 990600"/>
                  <a:gd name="connsiteX2" fmla="*/ 350520 w 701040"/>
                  <a:gd name="connsiteY2" fmla="*/ 193040 h 990600"/>
                  <a:gd name="connsiteX3" fmla="*/ 701040 w 701040"/>
                  <a:gd name="connsiteY3" fmla="*/ 990600 h 990600"/>
                  <a:gd name="connsiteX4" fmla="*/ 0 w 701040"/>
                  <a:gd name="connsiteY4" fmla="*/ 193040 h 990600"/>
                  <a:gd name="connsiteX5" fmla="*/ 14243 w 701040"/>
                  <a:gd name="connsiteY5" fmla="*/ 32304 h 990600"/>
                  <a:gd name="connsiteX6" fmla="*/ 19319 w 701040"/>
                  <a:gd name="connsiteY6" fmla="*/ 13701 h 990600"/>
                  <a:gd name="connsiteX7" fmla="*/ 39405 w 701040"/>
                  <a:gd name="connsiteY7" fmla="*/ 7466 h 990600"/>
                  <a:gd name="connsiteX8" fmla="*/ 113461 w 701040"/>
                  <a:gd name="connsiteY8" fmla="*/ 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0" h="990600">
                    <a:moveTo>
                      <a:pt x="113461" y="0"/>
                    </a:moveTo>
                    <a:lnTo>
                      <a:pt x="370399" y="0"/>
                    </a:lnTo>
                    <a:lnTo>
                      <a:pt x="350520" y="193040"/>
                    </a:lnTo>
                    <a:cubicBezTo>
                      <a:pt x="350520" y="506837"/>
                      <a:pt x="480383" y="802322"/>
                      <a:pt x="701040" y="990600"/>
                    </a:cubicBezTo>
                    <a:cubicBezTo>
                      <a:pt x="313866" y="990600"/>
                      <a:pt x="0" y="633520"/>
                      <a:pt x="0" y="193040"/>
                    </a:cubicBezTo>
                    <a:cubicBezTo>
                      <a:pt x="0" y="137980"/>
                      <a:pt x="4904" y="84223"/>
                      <a:pt x="14243" y="32304"/>
                    </a:cubicBezTo>
                    <a:lnTo>
                      <a:pt x="19319" y="13701"/>
                    </a:lnTo>
                    <a:lnTo>
                      <a:pt x="39405" y="7466"/>
                    </a:lnTo>
                    <a:cubicBezTo>
                      <a:pt x="63326" y="2571"/>
                      <a:pt x="88093" y="0"/>
                      <a:pt x="1134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四角形: 角を丸くする 22">
                <a:extLst>
                  <a:ext uri="{FF2B5EF4-FFF2-40B4-BE49-F238E27FC236}">
                    <a16:creationId xmlns:a16="http://schemas.microsoft.com/office/drawing/2014/main" id="{01C1565C-EAA6-43CC-8219-0335039DD558}"/>
                  </a:ext>
                </a:extLst>
              </p:cNvPr>
              <p:cNvSpPr/>
              <p:nvPr/>
            </p:nvSpPr>
            <p:spPr>
              <a:xfrm>
                <a:off x="849034" y="4740924"/>
                <a:ext cx="8026087" cy="7176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どんな意気込みで研修に参加したの</a:t>
                </a:r>
              </a:p>
            </p:txBody>
          </p:sp>
        </p:grpSp>
        <p:pic>
          <p:nvPicPr>
            <p:cNvPr id="45" name="図 44">
              <a:extLst>
                <a:ext uri="{FF2B5EF4-FFF2-40B4-BE49-F238E27FC236}">
                  <a16:creationId xmlns:a16="http://schemas.microsoft.com/office/drawing/2014/main" id="{40F26922-E1F1-49B8-9327-6931A12C2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219" t="2411" r="21797" b="5739"/>
            <a:stretch/>
          </p:blipFill>
          <p:spPr>
            <a:xfrm>
              <a:off x="9993382" y="202584"/>
              <a:ext cx="950734" cy="950734"/>
            </a:xfrm>
            <a:prstGeom prst="ellipse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D9CC572-753D-470E-B3A3-196990CE2CA9}"/>
              </a:ext>
            </a:extLst>
          </p:cNvPr>
          <p:cNvGrpSpPr/>
          <p:nvPr/>
        </p:nvGrpSpPr>
        <p:grpSpPr>
          <a:xfrm>
            <a:off x="650279" y="5357701"/>
            <a:ext cx="9268547" cy="1277836"/>
            <a:chOff x="613509" y="802942"/>
            <a:chExt cx="9268547" cy="1277836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1A0DABCB-5078-4446-A1B4-C5987602F4AA}"/>
                </a:ext>
              </a:extLst>
            </p:cNvPr>
            <p:cNvGrpSpPr/>
            <p:nvPr/>
          </p:nvGrpSpPr>
          <p:grpSpPr>
            <a:xfrm>
              <a:off x="1589135" y="1153849"/>
              <a:ext cx="8292921" cy="926929"/>
              <a:chOff x="1686791" y="4710132"/>
              <a:chExt cx="4692506" cy="1133616"/>
            </a:xfrm>
            <a:solidFill>
              <a:schemeClr val="bg1"/>
            </a:solidFill>
          </p:grpSpPr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C19FB269-D8EF-4B75-8E67-ECD717EDDACF}"/>
                  </a:ext>
                </a:extLst>
              </p:cNvPr>
              <p:cNvSpPr/>
              <p:nvPr/>
            </p:nvSpPr>
            <p:spPr>
              <a:xfrm rot="5132685">
                <a:off x="1504368" y="4892555"/>
                <a:ext cx="737190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四角形: 角を丸くする 43">
                <a:extLst>
                  <a:ext uri="{FF2B5EF4-FFF2-40B4-BE49-F238E27FC236}">
                    <a16:creationId xmlns:a16="http://schemas.microsoft.com/office/drawing/2014/main" id="{80B1189C-A22D-4C46-9A4A-E352DD95579A}"/>
                  </a:ext>
                </a:extLst>
              </p:cNvPr>
              <p:cNvSpPr/>
              <p:nvPr/>
            </p:nvSpPr>
            <p:spPr>
              <a:xfrm>
                <a:off x="1837777" y="4823045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b="0" i="0" dirty="0">
                    <a:solidFill>
                      <a:srgbClr val="1D1C1D"/>
                    </a:solidFill>
                    <a:effectLst/>
                    <a:latin typeface="NotoSansJP"/>
                  </a:rPr>
                  <a:t>エンジニアとしてのグループ作業の仕方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825B807E-A0C0-42EC-BC43-6093A0043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139" b="10139"/>
            <a:stretch/>
          </p:blipFill>
          <p:spPr>
            <a:xfrm>
              <a:off x="613509" y="802942"/>
              <a:ext cx="870078" cy="87007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4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BB6E36C7-5EF2-4167-93EC-DE2F68473839}"/>
              </a:ext>
            </a:extLst>
          </p:cNvPr>
          <p:cNvGrpSpPr/>
          <p:nvPr/>
        </p:nvGrpSpPr>
        <p:grpSpPr>
          <a:xfrm>
            <a:off x="1068040" y="929464"/>
            <a:ext cx="2849831" cy="2531507"/>
            <a:chOff x="1068040" y="929464"/>
            <a:chExt cx="2849831" cy="2531507"/>
          </a:xfrm>
        </p:grpSpPr>
        <p:pic>
          <p:nvPicPr>
            <p:cNvPr id="16" name="グラフィックス 15" descr="混乱した人 単色塗りつぶし">
              <a:extLst>
                <a:ext uri="{FF2B5EF4-FFF2-40B4-BE49-F238E27FC236}">
                  <a16:creationId xmlns:a16="http://schemas.microsoft.com/office/drawing/2014/main" id="{10CE1B0F-5869-4C36-B8FE-1927CEE6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2859" y="1938522"/>
              <a:ext cx="1522449" cy="1522449"/>
            </a:xfrm>
            <a:prstGeom prst="rect">
              <a:avLst/>
            </a:prstGeom>
          </p:spPr>
        </p:pic>
        <p:pic>
          <p:nvPicPr>
            <p:cNvPr id="20" name="グラフィックス 19" descr="トイレ 枠線">
              <a:extLst>
                <a:ext uri="{FF2B5EF4-FFF2-40B4-BE49-F238E27FC236}">
                  <a16:creationId xmlns:a16="http://schemas.microsoft.com/office/drawing/2014/main" id="{C16CEE36-A344-4A4D-8D47-6E62F47DA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4942" y="929464"/>
              <a:ext cx="1522448" cy="1522448"/>
            </a:xfrm>
            <a:prstGeom prst="rect">
              <a:avLst/>
            </a:prstGeom>
          </p:spPr>
        </p:pic>
        <p:pic>
          <p:nvPicPr>
            <p:cNvPr id="22" name="グラフィックス 21" descr="ラバーカップ 単色塗りつぶし">
              <a:extLst>
                <a:ext uri="{FF2B5EF4-FFF2-40B4-BE49-F238E27FC236}">
                  <a16:creationId xmlns:a16="http://schemas.microsoft.com/office/drawing/2014/main" id="{20E8C8BA-A416-4F8D-BAC4-B11986EC4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8040" y="2287201"/>
              <a:ext cx="660380" cy="660380"/>
            </a:xfrm>
            <a:prstGeom prst="rect">
              <a:avLst/>
            </a:prstGeom>
          </p:spPr>
        </p:pic>
        <p:pic>
          <p:nvPicPr>
            <p:cNvPr id="24" name="グラフィックス 23" descr="トイレット ペーパー 単色塗りつぶし">
              <a:extLst>
                <a:ext uri="{FF2B5EF4-FFF2-40B4-BE49-F238E27FC236}">
                  <a16:creationId xmlns:a16="http://schemas.microsoft.com/office/drawing/2014/main" id="{1E86424E-3808-4410-BDA3-A8C1D87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60533" y="1098622"/>
              <a:ext cx="657338" cy="657338"/>
            </a:xfrm>
            <a:prstGeom prst="rect">
              <a:avLst/>
            </a:prstGeom>
          </p:spPr>
        </p:pic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F2B1C170-D2D0-4B85-A9C6-7C3A26123BD5}"/>
              </a:ext>
            </a:extLst>
          </p:cNvPr>
          <p:cNvGrpSpPr/>
          <p:nvPr/>
        </p:nvGrpSpPr>
        <p:grpSpPr>
          <a:xfrm>
            <a:off x="1004143" y="3985401"/>
            <a:ext cx="3059106" cy="2507474"/>
            <a:chOff x="858765" y="4167963"/>
            <a:chExt cx="3059106" cy="2507474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5A7F7511-5FF3-43BE-BF70-378307C98CEB}"/>
                </a:ext>
              </a:extLst>
            </p:cNvPr>
            <p:cNvGrpSpPr/>
            <p:nvPr/>
          </p:nvGrpSpPr>
          <p:grpSpPr>
            <a:xfrm>
              <a:off x="858765" y="4167963"/>
              <a:ext cx="3059106" cy="2507474"/>
              <a:chOff x="2794083" y="3386547"/>
              <a:chExt cx="3149420" cy="2570307"/>
            </a:xfrm>
          </p:grpSpPr>
          <p:pic>
            <p:nvPicPr>
              <p:cNvPr id="27" name="グラフィックス 26" descr="洗い立ての洗濯物 枠線">
                <a:extLst>
                  <a:ext uri="{FF2B5EF4-FFF2-40B4-BE49-F238E27FC236}">
                    <a16:creationId xmlns:a16="http://schemas.microsoft.com/office/drawing/2014/main" id="{0ACCEB2B-2443-4EFC-931F-074B6FB36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524282" y="34078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グラフィックス 28" descr="ハイハイ 単色塗りつぶし">
                <a:extLst>
                  <a:ext uri="{FF2B5EF4-FFF2-40B4-BE49-F238E27FC236}">
                    <a16:creationId xmlns:a16="http://schemas.microsoft.com/office/drawing/2014/main" id="{B840CC5A-578D-484F-829B-0B4EE44C9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94083" y="4519688"/>
                <a:ext cx="1437166" cy="1437166"/>
              </a:xfrm>
              <a:prstGeom prst="rect">
                <a:avLst/>
              </a:prstGeom>
            </p:spPr>
          </p:pic>
          <p:sp>
            <p:nvSpPr>
              <p:cNvPr id="30" name="思考の吹き出し: 雲形 29">
                <a:extLst>
                  <a:ext uri="{FF2B5EF4-FFF2-40B4-BE49-F238E27FC236}">
                    <a16:creationId xmlns:a16="http://schemas.microsoft.com/office/drawing/2014/main" id="{E398B2D4-A9B0-447D-A477-15EEE1D2F9A8}"/>
                  </a:ext>
                </a:extLst>
              </p:cNvPr>
              <p:cNvSpPr/>
              <p:nvPr/>
            </p:nvSpPr>
            <p:spPr>
              <a:xfrm>
                <a:off x="4059227" y="3386547"/>
                <a:ext cx="1884276" cy="1095153"/>
              </a:xfrm>
              <a:prstGeom prst="cloudCallout">
                <a:avLst>
                  <a:gd name="adj1" fmla="val -52997"/>
                  <a:gd name="adj2" fmla="val 8580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34" name="グラフィックス 33" descr="水筒 単色塗りつぶし">
              <a:extLst>
                <a:ext uri="{FF2B5EF4-FFF2-40B4-BE49-F238E27FC236}">
                  <a16:creationId xmlns:a16="http://schemas.microsoft.com/office/drawing/2014/main" id="{9D444916-DCC9-4920-9F05-F7795835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6200000">
              <a:off x="2291239" y="5999108"/>
              <a:ext cx="632302" cy="429922"/>
            </a:xfrm>
            <a:prstGeom prst="rect">
              <a:avLst/>
            </a:prstGeom>
          </p:spPr>
        </p:pic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C8727040-71DD-474F-BF9C-1ECE03A2F046}"/>
              </a:ext>
            </a:extLst>
          </p:cNvPr>
          <p:cNvGrpSpPr/>
          <p:nvPr/>
        </p:nvGrpSpPr>
        <p:grpSpPr>
          <a:xfrm>
            <a:off x="4315967" y="3460971"/>
            <a:ext cx="5321809" cy="1882044"/>
            <a:chOff x="4410197" y="1915210"/>
            <a:chExt cx="3685310" cy="4329222"/>
          </a:xfrm>
        </p:grpSpPr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FBE3718C-7D9A-4BE2-8619-5E35B8673C80}"/>
                </a:ext>
              </a:extLst>
            </p:cNvPr>
            <p:cNvSpPr txBox="1"/>
            <p:nvPr/>
          </p:nvSpPr>
          <p:spPr>
            <a:xfrm>
              <a:off x="5079174" y="1983218"/>
              <a:ext cx="30163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b="1" dirty="0">
                  <a:latin typeface="+mn-ea"/>
                </a:rPr>
                <a:t>日用品管理</a:t>
              </a:r>
              <a:endParaRPr kumimoji="1" lang="en-US" altLang="ja-JP" sz="2800" b="1" dirty="0">
                <a:latin typeface="+mn-ea"/>
              </a:endParaRPr>
            </a:p>
          </p:txBody>
        </p:sp>
        <p:sp>
          <p:nvSpPr>
            <p:cNvPr id="38" name="四角形: 角を丸くする 37">
              <a:extLst>
                <a:ext uri="{FF2B5EF4-FFF2-40B4-BE49-F238E27FC236}">
                  <a16:creationId xmlns:a16="http://schemas.microsoft.com/office/drawing/2014/main" id="{C9093E66-F65E-4F5D-8564-90107209A378}"/>
                </a:ext>
              </a:extLst>
            </p:cNvPr>
            <p:cNvSpPr/>
            <p:nvPr/>
          </p:nvSpPr>
          <p:spPr>
            <a:xfrm>
              <a:off x="4410197" y="1915210"/>
              <a:ext cx="3516087" cy="4329222"/>
            </a:xfrm>
            <a:prstGeom prst="round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2CF39A49-B9C4-4190-9C6D-0A2C251AED6F}"/>
              </a:ext>
            </a:extLst>
          </p:cNvPr>
          <p:cNvGrpSpPr/>
          <p:nvPr/>
        </p:nvGrpSpPr>
        <p:grpSpPr>
          <a:xfrm>
            <a:off x="4315967" y="1514985"/>
            <a:ext cx="5093209" cy="1763424"/>
            <a:chOff x="838201" y="1915210"/>
            <a:chExt cx="3422654" cy="4329222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CF17058-2D03-4C21-AEE0-699125DE2B2B}"/>
                </a:ext>
              </a:extLst>
            </p:cNvPr>
            <p:cNvSpPr txBox="1"/>
            <p:nvPr/>
          </p:nvSpPr>
          <p:spPr>
            <a:xfrm>
              <a:off x="1461023" y="2120400"/>
              <a:ext cx="19408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>
                  <a:latin typeface="+mn-ea"/>
                </a:rPr>
                <a:t>家事管理</a:t>
              </a:r>
              <a:endParaRPr lang="en-US" altLang="ja-JP" sz="2800" b="1" dirty="0">
                <a:latin typeface="+mn-ea"/>
              </a:endParaRP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8F98D3B1-F0D3-4513-876E-76E030632B61}"/>
                </a:ext>
              </a:extLst>
            </p:cNvPr>
            <p:cNvSpPr/>
            <p:nvPr/>
          </p:nvSpPr>
          <p:spPr>
            <a:xfrm>
              <a:off x="838201" y="1915210"/>
              <a:ext cx="3422654" cy="4329222"/>
            </a:xfrm>
            <a:prstGeom prst="round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FD9772C-17A8-4E7E-BAD3-74955FA30DEF}"/>
              </a:ext>
            </a:extLst>
          </p:cNvPr>
          <p:cNvSpPr txBox="1"/>
          <p:nvPr/>
        </p:nvSpPr>
        <p:spPr>
          <a:xfrm>
            <a:off x="4716392" y="4267504"/>
            <a:ext cx="235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もう、切らさない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37D897B-4499-45D1-B2C2-56676E24C009}"/>
              </a:ext>
            </a:extLst>
          </p:cNvPr>
          <p:cNvSpPr txBox="1"/>
          <p:nvPr/>
        </p:nvSpPr>
        <p:spPr>
          <a:xfrm>
            <a:off x="4656941" y="2355277"/>
            <a:ext cx="385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こびりつく前に、（自分で）落とす</a:t>
            </a:r>
          </a:p>
        </p:txBody>
      </p:sp>
    </p:spTree>
    <p:extLst>
      <p:ext uri="{BB962C8B-B14F-4D97-AF65-F5344CB8AC3E}">
        <p14:creationId xmlns:p14="http://schemas.microsoft.com/office/powerpoint/2010/main" val="3493764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6C1B6EC-0C37-479F-A49E-6693CEBB08BD}"/>
              </a:ext>
            </a:extLst>
          </p:cNvPr>
          <p:cNvGrpSpPr/>
          <p:nvPr/>
        </p:nvGrpSpPr>
        <p:grpSpPr>
          <a:xfrm>
            <a:off x="932301" y="538221"/>
            <a:ext cx="9328755" cy="1309857"/>
            <a:chOff x="663938" y="5459047"/>
            <a:chExt cx="9328755" cy="1309857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9347A1EB-2E0A-4248-88E2-587ABDA190B9}"/>
                </a:ext>
              </a:extLst>
            </p:cNvPr>
            <p:cNvGrpSpPr/>
            <p:nvPr/>
          </p:nvGrpSpPr>
          <p:grpSpPr>
            <a:xfrm>
              <a:off x="1690697" y="5875982"/>
              <a:ext cx="8301996" cy="892922"/>
              <a:chOff x="1706813" y="4715243"/>
              <a:chExt cx="4697641" cy="1092026"/>
            </a:xfrm>
            <a:solidFill>
              <a:schemeClr val="bg1"/>
            </a:solidFill>
          </p:grpSpPr>
          <p:sp>
            <p:nvSpPr>
              <p:cNvPr id="5" name="フリーフォーム: 図形 4">
                <a:extLst>
                  <a:ext uri="{FF2B5EF4-FFF2-40B4-BE49-F238E27FC236}">
                    <a16:creationId xmlns:a16="http://schemas.microsoft.com/office/drawing/2014/main" id="{3F7DBCCF-518F-4EF9-8D08-630DF0D784DF}"/>
                  </a:ext>
                </a:extLst>
              </p:cNvPr>
              <p:cNvSpPr/>
              <p:nvPr/>
            </p:nvSpPr>
            <p:spPr>
              <a:xfrm rot="5065794">
                <a:off x="1514239" y="4907817"/>
                <a:ext cx="737189" cy="352042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42DDD30E-B23B-4130-9BC2-FB56ADE83041}"/>
                  </a:ext>
                </a:extLst>
              </p:cNvPr>
              <p:cNvSpPr/>
              <p:nvPr/>
            </p:nvSpPr>
            <p:spPr>
              <a:xfrm>
                <a:off x="1862934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自分の知らないことを学ぶことを楽しむ</a:t>
                </a:r>
              </a:p>
            </p:txBody>
          </p:sp>
        </p:grp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B785BE4-AEEC-405A-A48B-4A775DC45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938" y="5459047"/>
              <a:ext cx="888618" cy="904958"/>
            </a:xfrm>
            <a:prstGeom prst="ellipse">
              <a:avLst/>
            </a:prstGeom>
          </p:spPr>
        </p:pic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082F81-9715-4F4A-83F5-38839AF92987}"/>
              </a:ext>
            </a:extLst>
          </p:cNvPr>
          <p:cNvSpPr txBox="1"/>
          <p:nvPr/>
        </p:nvSpPr>
        <p:spPr>
          <a:xfrm>
            <a:off x="3795253" y="2290917"/>
            <a:ext cx="5555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ほとんど新しい知識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660D5D2F-3E4D-4092-8ED9-A6BAD628B7B6}"/>
              </a:ext>
            </a:extLst>
          </p:cNvPr>
          <p:cNvSpPr/>
          <p:nvPr/>
        </p:nvSpPr>
        <p:spPr>
          <a:xfrm>
            <a:off x="5737122" y="3286626"/>
            <a:ext cx="717755" cy="865239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013F093-6267-4A9F-9435-8CA03305DA6D}"/>
              </a:ext>
            </a:extLst>
          </p:cNvPr>
          <p:cNvSpPr txBox="1"/>
          <p:nvPr/>
        </p:nvSpPr>
        <p:spPr>
          <a:xfrm>
            <a:off x="3108945" y="4439689"/>
            <a:ext cx="6428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ステップアップを楽しもう</a:t>
            </a:r>
          </a:p>
        </p:txBody>
      </p:sp>
    </p:spTree>
    <p:extLst>
      <p:ext uri="{BB962C8B-B14F-4D97-AF65-F5344CB8AC3E}">
        <p14:creationId xmlns:p14="http://schemas.microsoft.com/office/powerpoint/2010/main" val="152366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52C43B2-B363-492B-9A69-5393F12A0E0D}"/>
              </a:ext>
            </a:extLst>
          </p:cNvPr>
          <p:cNvGrpSpPr/>
          <p:nvPr/>
        </p:nvGrpSpPr>
        <p:grpSpPr>
          <a:xfrm>
            <a:off x="631261" y="918954"/>
            <a:ext cx="9298020" cy="1261367"/>
            <a:chOff x="620807" y="3038036"/>
            <a:chExt cx="9298020" cy="1261367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0503CD1E-B5D2-456B-9B88-5433B624B152}"/>
                </a:ext>
              </a:extLst>
            </p:cNvPr>
            <p:cNvGrpSpPr/>
            <p:nvPr/>
          </p:nvGrpSpPr>
          <p:grpSpPr>
            <a:xfrm>
              <a:off x="1637729" y="3402302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31BF3E94-7F1A-4252-AAD8-3820EDC6D552}"/>
                  </a:ext>
                </a:extLst>
              </p:cNvPr>
              <p:cNvSpPr/>
              <p:nvPr/>
            </p:nvSpPr>
            <p:spPr>
              <a:xfrm rot="5557433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D4DE18AE-992F-467C-AE43-18CF9542619D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不安だったが、今は勉強が楽しい</a:t>
                </a:r>
              </a:p>
            </p:txBody>
          </p:sp>
        </p:grp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EE26FD1-641A-4FA5-A983-A1A8F7D2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807" y="3038036"/>
              <a:ext cx="869238" cy="853528"/>
            </a:xfrm>
            <a:prstGeom prst="ellipse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621C4D7-492A-4E72-A8FB-237CFBCC35F2}"/>
              </a:ext>
            </a:extLst>
          </p:cNvPr>
          <p:cNvGrpSpPr/>
          <p:nvPr/>
        </p:nvGrpSpPr>
        <p:grpSpPr>
          <a:xfrm>
            <a:off x="728155" y="2107220"/>
            <a:ext cx="9250231" cy="1254449"/>
            <a:chOff x="738642" y="4157353"/>
            <a:chExt cx="9171653" cy="1254449"/>
          </a:xfrm>
        </p:grpSpPr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BFDFE6AA-EE5A-4BB1-A6C3-95849E9FC2FB}"/>
                </a:ext>
              </a:extLst>
            </p:cNvPr>
            <p:cNvGrpSpPr/>
            <p:nvPr/>
          </p:nvGrpSpPr>
          <p:grpSpPr>
            <a:xfrm>
              <a:off x="1687582" y="4561687"/>
              <a:ext cx="8222713" cy="850115"/>
              <a:chOff x="1719828" y="4767595"/>
              <a:chExt cx="4652779" cy="1039674"/>
            </a:xfrm>
            <a:solidFill>
              <a:schemeClr val="bg1"/>
            </a:solidFill>
          </p:grpSpPr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5A37EC92-8251-4B46-8DC1-A86922364CC5}"/>
                  </a:ext>
                </a:extLst>
              </p:cNvPr>
              <p:cNvSpPr/>
              <p:nvPr/>
            </p:nvSpPr>
            <p:spPr>
              <a:xfrm rot="5400000">
                <a:off x="1537405" y="4950018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E4B6C55F-4838-4E49-A2A3-E6F9FC5E5A7F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不安だったが、内面的に成長できた</a:t>
                </a:r>
              </a:p>
            </p:txBody>
          </p:sp>
        </p:grpSp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FBF0D115-41E8-4391-A395-379A4C38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42" y="4157353"/>
              <a:ext cx="793545" cy="892722"/>
            </a:xfrm>
            <a:prstGeom prst="ellipse">
              <a:avLst/>
            </a:prstGeom>
          </p:spPr>
        </p:pic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DFE8F15-7EFB-4B8A-AA55-BD6F82783E7C}"/>
              </a:ext>
            </a:extLst>
          </p:cNvPr>
          <p:cNvGrpSpPr/>
          <p:nvPr/>
        </p:nvGrpSpPr>
        <p:grpSpPr>
          <a:xfrm>
            <a:off x="649577" y="5453374"/>
            <a:ext cx="9250231" cy="1267222"/>
            <a:chOff x="558675" y="1884246"/>
            <a:chExt cx="9250231" cy="1267222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C246B47C-32B7-4C16-A765-FE8657EEB526}"/>
                </a:ext>
              </a:extLst>
            </p:cNvPr>
            <p:cNvGrpSpPr/>
            <p:nvPr/>
          </p:nvGrpSpPr>
          <p:grpSpPr>
            <a:xfrm>
              <a:off x="1527808" y="2254367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82965BD6-35D9-41A8-A05C-58847AFBC5E4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6DBDAF24-54A8-44FE-8A13-98D7BE2F0FC1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チームメンバーが心強い</a:t>
                </a:r>
              </a:p>
            </p:txBody>
          </p:sp>
        </p:grp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189555D7-EAA3-4AD1-BFDF-940640BC2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675" y="1884246"/>
              <a:ext cx="865238" cy="865238"/>
            </a:xfrm>
            <a:prstGeom prst="ellipse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E5E452-BEEA-4875-B706-2C661E9E79A0}"/>
              </a:ext>
            </a:extLst>
          </p:cNvPr>
          <p:cNvGrpSpPr/>
          <p:nvPr/>
        </p:nvGrpSpPr>
        <p:grpSpPr>
          <a:xfrm>
            <a:off x="600590" y="3302596"/>
            <a:ext cx="9299218" cy="1300011"/>
            <a:chOff x="559161" y="5468893"/>
            <a:chExt cx="9299218" cy="1300011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725BCD-8C7C-4286-B3A0-4485149A89D4}"/>
                </a:ext>
              </a:extLst>
            </p:cNvPr>
            <p:cNvGrpSpPr/>
            <p:nvPr/>
          </p:nvGrpSpPr>
          <p:grpSpPr>
            <a:xfrm>
              <a:off x="1690697" y="5875982"/>
              <a:ext cx="8167682" cy="892922"/>
              <a:chOff x="1706813" y="4715243"/>
              <a:chExt cx="4621640" cy="1092026"/>
            </a:xfrm>
            <a:solidFill>
              <a:schemeClr val="bg1"/>
            </a:solidFill>
          </p:grpSpPr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685D37F6-98F3-43FC-A5FB-433228473DB3}"/>
                  </a:ext>
                </a:extLst>
              </p:cNvPr>
              <p:cNvSpPr/>
              <p:nvPr/>
            </p:nvSpPr>
            <p:spPr>
              <a:xfrm rot="5065794">
                <a:off x="1514239" y="4907817"/>
                <a:ext cx="737189" cy="352042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7" name="四角形: 角を丸くする 26">
                <a:extLst>
                  <a:ext uri="{FF2B5EF4-FFF2-40B4-BE49-F238E27FC236}">
                    <a16:creationId xmlns:a16="http://schemas.microsoft.com/office/drawing/2014/main" id="{8D675B36-4684-4899-AFEC-8A02B20037AC}"/>
                  </a:ext>
                </a:extLst>
              </p:cNvPr>
              <p:cNvSpPr/>
              <p:nvPr/>
            </p:nvSpPr>
            <p:spPr>
              <a:xfrm>
                <a:off x="1786933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プログラミングって割と自由だ</a:t>
                </a:r>
              </a:p>
            </p:txBody>
          </p:sp>
        </p:grp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338B90E-A4CC-4BFB-9E29-A573694E7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161" y="5468893"/>
              <a:ext cx="888618" cy="904958"/>
            </a:xfrm>
            <a:prstGeom prst="ellipse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D9CC572-753D-470E-B3A3-196990CE2CA9}"/>
              </a:ext>
            </a:extLst>
          </p:cNvPr>
          <p:cNvGrpSpPr/>
          <p:nvPr/>
        </p:nvGrpSpPr>
        <p:grpSpPr>
          <a:xfrm>
            <a:off x="631261" y="4395425"/>
            <a:ext cx="9268547" cy="1277836"/>
            <a:chOff x="613509" y="802942"/>
            <a:chExt cx="9268547" cy="1277836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1A0DABCB-5078-4446-A1B4-C5987602F4AA}"/>
                </a:ext>
              </a:extLst>
            </p:cNvPr>
            <p:cNvGrpSpPr/>
            <p:nvPr/>
          </p:nvGrpSpPr>
          <p:grpSpPr>
            <a:xfrm>
              <a:off x="1589135" y="1153849"/>
              <a:ext cx="8292921" cy="926929"/>
              <a:chOff x="1686791" y="4710132"/>
              <a:chExt cx="4692506" cy="1133616"/>
            </a:xfrm>
            <a:solidFill>
              <a:schemeClr val="bg1"/>
            </a:solidFill>
          </p:grpSpPr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C19FB269-D8EF-4B75-8E67-ECD717EDDACF}"/>
                  </a:ext>
                </a:extLst>
              </p:cNvPr>
              <p:cNvSpPr/>
              <p:nvPr/>
            </p:nvSpPr>
            <p:spPr>
              <a:xfrm rot="5132685">
                <a:off x="1504368" y="4892555"/>
                <a:ext cx="737190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四角形: 角を丸くする 43">
                <a:extLst>
                  <a:ext uri="{FF2B5EF4-FFF2-40B4-BE49-F238E27FC236}">
                    <a16:creationId xmlns:a16="http://schemas.microsoft.com/office/drawing/2014/main" id="{80B1189C-A22D-4C46-9A4A-E352DD95579A}"/>
                  </a:ext>
                </a:extLst>
              </p:cNvPr>
              <p:cNvSpPr/>
              <p:nvPr/>
            </p:nvSpPr>
            <p:spPr>
              <a:xfrm>
                <a:off x="1837777" y="4823045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b="0" i="0" dirty="0">
                    <a:solidFill>
                      <a:srgbClr val="1D1C1D"/>
                    </a:solidFill>
                    <a:effectLst/>
                    <a:latin typeface="NotoSansJP"/>
                  </a:rPr>
                  <a:t>なにがなんでもやるぞという気持ちが芽生えた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825B807E-A0C0-42EC-BC43-6093A0043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139" b="10139"/>
            <a:stretch/>
          </p:blipFill>
          <p:spPr>
            <a:xfrm>
              <a:off x="613509" y="802942"/>
              <a:ext cx="870078" cy="870078"/>
            </a:xfrm>
            <a:prstGeom prst="ellipse">
              <a:avLst/>
            </a:prstGeom>
          </p:spPr>
        </p:pic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D0AD6E5-3869-4D77-89A2-EEF517251D14}"/>
              </a:ext>
            </a:extLst>
          </p:cNvPr>
          <p:cNvGrpSpPr/>
          <p:nvPr/>
        </p:nvGrpSpPr>
        <p:grpSpPr>
          <a:xfrm>
            <a:off x="1952299" y="98761"/>
            <a:ext cx="9305040" cy="1017638"/>
            <a:chOff x="1952299" y="98761"/>
            <a:chExt cx="9305040" cy="1017638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81A86F2E-AC6B-4896-A7D6-33F1F5DE3B1C}"/>
                </a:ext>
              </a:extLst>
            </p:cNvPr>
            <p:cNvGrpSpPr/>
            <p:nvPr/>
          </p:nvGrpSpPr>
          <p:grpSpPr>
            <a:xfrm>
              <a:off x="1952299" y="208727"/>
              <a:ext cx="8145221" cy="757678"/>
              <a:chOff x="849034" y="4700895"/>
              <a:chExt cx="8145221" cy="757678"/>
            </a:xfrm>
            <a:solidFill>
              <a:srgbClr val="66FF33"/>
            </a:solidFill>
          </p:grpSpPr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682AD2E-5701-433C-93DD-E602B2D5E5D2}"/>
                  </a:ext>
                </a:extLst>
              </p:cNvPr>
              <p:cNvSpPr/>
              <p:nvPr/>
            </p:nvSpPr>
            <p:spPr>
              <a:xfrm rot="16402151">
                <a:off x="8372724" y="4595692"/>
                <a:ext cx="516328" cy="726734"/>
              </a:xfrm>
              <a:custGeom>
                <a:avLst/>
                <a:gdLst>
                  <a:gd name="connsiteX0" fmla="*/ 113461 w 701040"/>
                  <a:gd name="connsiteY0" fmla="*/ 0 h 990600"/>
                  <a:gd name="connsiteX1" fmla="*/ 370399 w 701040"/>
                  <a:gd name="connsiteY1" fmla="*/ 0 h 990600"/>
                  <a:gd name="connsiteX2" fmla="*/ 350520 w 701040"/>
                  <a:gd name="connsiteY2" fmla="*/ 193040 h 990600"/>
                  <a:gd name="connsiteX3" fmla="*/ 701040 w 701040"/>
                  <a:gd name="connsiteY3" fmla="*/ 990600 h 990600"/>
                  <a:gd name="connsiteX4" fmla="*/ 0 w 701040"/>
                  <a:gd name="connsiteY4" fmla="*/ 193040 h 990600"/>
                  <a:gd name="connsiteX5" fmla="*/ 14243 w 701040"/>
                  <a:gd name="connsiteY5" fmla="*/ 32304 h 990600"/>
                  <a:gd name="connsiteX6" fmla="*/ 19319 w 701040"/>
                  <a:gd name="connsiteY6" fmla="*/ 13701 h 990600"/>
                  <a:gd name="connsiteX7" fmla="*/ 39405 w 701040"/>
                  <a:gd name="connsiteY7" fmla="*/ 7466 h 990600"/>
                  <a:gd name="connsiteX8" fmla="*/ 113461 w 701040"/>
                  <a:gd name="connsiteY8" fmla="*/ 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0" h="990600">
                    <a:moveTo>
                      <a:pt x="113461" y="0"/>
                    </a:moveTo>
                    <a:lnTo>
                      <a:pt x="370399" y="0"/>
                    </a:lnTo>
                    <a:lnTo>
                      <a:pt x="350520" y="193040"/>
                    </a:lnTo>
                    <a:cubicBezTo>
                      <a:pt x="350520" y="506837"/>
                      <a:pt x="480383" y="802322"/>
                      <a:pt x="701040" y="990600"/>
                    </a:cubicBezTo>
                    <a:cubicBezTo>
                      <a:pt x="313866" y="990600"/>
                      <a:pt x="0" y="633520"/>
                      <a:pt x="0" y="193040"/>
                    </a:cubicBezTo>
                    <a:cubicBezTo>
                      <a:pt x="0" y="137980"/>
                      <a:pt x="4904" y="84223"/>
                      <a:pt x="14243" y="32304"/>
                    </a:cubicBezTo>
                    <a:lnTo>
                      <a:pt x="19319" y="13701"/>
                    </a:lnTo>
                    <a:lnTo>
                      <a:pt x="39405" y="7466"/>
                    </a:lnTo>
                    <a:cubicBezTo>
                      <a:pt x="63326" y="2571"/>
                      <a:pt x="88093" y="0"/>
                      <a:pt x="1134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四角形: 角を丸くする 22">
                <a:extLst>
                  <a:ext uri="{FF2B5EF4-FFF2-40B4-BE49-F238E27FC236}">
                    <a16:creationId xmlns:a16="http://schemas.microsoft.com/office/drawing/2014/main" id="{01C1565C-EAA6-43CC-8219-0335039DD558}"/>
                  </a:ext>
                </a:extLst>
              </p:cNvPr>
              <p:cNvSpPr/>
              <p:nvPr/>
            </p:nvSpPr>
            <p:spPr>
              <a:xfrm>
                <a:off x="849034" y="4740924"/>
                <a:ext cx="8026087" cy="7176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研修前と今の気持ちの変化は</a:t>
                </a:r>
              </a:p>
            </p:txBody>
          </p:sp>
        </p:grp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33312B2-2697-4ED6-A629-5A96C638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05" r="21905"/>
            <a:stretch/>
          </p:blipFill>
          <p:spPr>
            <a:xfrm>
              <a:off x="10239701" y="98761"/>
              <a:ext cx="1017638" cy="101763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54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B62BACFD-1AB6-4C46-A2B5-6E91457AC1E8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0"/>
            <a:chExt cx="12192000" cy="685799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50C3018-FBCA-44C8-8BB3-084D92FD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9006715-050B-420B-BE05-ED18404F2DB1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グラフィックス 5" descr="戻る 単色塗りつぶし">
            <a:extLst>
              <a:ext uri="{FF2B5EF4-FFF2-40B4-BE49-F238E27FC236}">
                <a16:creationId xmlns:a16="http://schemas.microsoft.com/office/drawing/2014/main" id="{C1D3A594-FF9D-49F3-81A9-D066C65D8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5168" y="2793487"/>
            <a:ext cx="1857375" cy="1857375"/>
          </a:xfrm>
          <a:prstGeom prst="rect">
            <a:avLst/>
          </a:prstGeom>
        </p:spPr>
      </p:pic>
      <p:pic>
        <p:nvPicPr>
          <p:cNvPr id="9" name="グラフィックス 8" descr="割れたハート 単色塗りつぶし">
            <a:extLst>
              <a:ext uri="{FF2B5EF4-FFF2-40B4-BE49-F238E27FC236}">
                <a16:creationId xmlns:a16="http://schemas.microsoft.com/office/drawing/2014/main" id="{A6A152E5-E2DD-4845-91EB-18D22756A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91401" y="2255543"/>
            <a:ext cx="1423661" cy="1423661"/>
          </a:xfrm>
          <a:prstGeom prst="rect">
            <a:avLst/>
          </a:prstGeom>
        </p:spPr>
      </p:pic>
      <p:pic>
        <p:nvPicPr>
          <p:cNvPr id="11" name="図 10" descr="カスタマー サービスの男性">
            <a:extLst>
              <a:ext uri="{FF2B5EF4-FFF2-40B4-BE49-F238E27FC236}">
                <a16:creationId xmlns:a16="http://schemas.microsoft.com/office/drawing/2014/main" id="{6EE12554-B207-4B21-BB6D-D03B8A040F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6"/>
          <a:stretch/>
        </p:blipFill>
        <p:spPr>
          <a:xfrm>
            <a:off x="6892893" y="1341861"/>
            <a:ext cx="4905435" cy="5516138"/>
          </a:xfrm>
          <a:prstGeom prst="rect">
            <a:avLst/>
          </a:prstGeom>
        </p:spPr>
      </p:pic>
      <p:pic>
        <p:nvPicPr>
          <p:cNvPr id="13" name="図 12" descr="手で顔を覆っている若いビジネスマン">
            <a:extLst>
              <a:ext uri="{FF2B5EF4-FFF2-40B4-BE49-F238E27FC236}">
                <a16:creationId xmlns:a16="http://schemas.microsoft.com/office/drawing/2014/main" id="{62E2D4FE-6617-4E04-AEBB-DF6204C0BE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47"/>
          <a:stretch/>
        </p:blipFill>
        <p:spPr>
          <a:xfrm>
            <a:off x="1938482" y="3903147"/>
            <a:ext cx="1834536" cy="2601393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67F15B2-DED7-4091-A533-5D8A1BD91DAC}"/>
              </a:ext>
            </a:extLst>
          </p:cNvPr>
          <p:cNvSpPr txBox="1"/>
          <p:nvPr/>
        </p:nvSpPr>
        <p:spPr>
          <a:xfrm>
            <a:off x="4330186" y="2567263"/>
            <a:ext cx="308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研修についていけるかな</a:t>
            </a:r>
            <a:endParaRPr kumimoji="1" lang="ja-JP" altLang="en-US" sz="20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002056C-CEBE-4CDB-B507-2031D6D48449}"/>
              </a:ext>
            </a:extLst>
          </p:cNvPr>
          <p:cNvSpPr txBox="1"/>
          <p:nvPr/>
        </p:nvSpPr>
        <p:spPr>
          <a:xfrm>
            <a:off x="6266254" y="3856280"/>
            <a:ext cx="308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向いていなかったら</a:t>
            </a:r>
            <a:r>
              <a:rPr kumimoji="1" lang="en-US" altLang="ja-JP" sz="2000" dirty="0"/>
              <a:t>…</a:t>
            </a:r>
            <a:r>
              <a:rPr lang="ja-JP" altLang="en-US" sz="2000" dirty="0"/>
              <a:t>？</a:t>
            </a:r>
            <a:endParaRPr kumimoji="1" lang="ja-JP" altLang="en-US" sz="2000" dirty="0"/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5EAE03E-18BD-4016-9AC1-D73A952206E4}"/>
              </a:ext>
            </a:extLst>
          </p:cNvPr>
          <p:cNvGrpSpPr/>
          <p:nvPr/>
        </p:nvGrpSpPr>
        <p:grpSpPr>
          <a:xfrm>
            <a:off x="1217087" y="419844"/>
            <a:ext cx="9298020" cy="1261367"/>
            <a:chOff x="620807" y="3038036"/>
            <a:chExt cx="9298020" cy="1261367"/>
          </a:xfrm>
        </p:grpSpPr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3328A178-C4BF-44F4-96F0-6C0C2AE433C9}"/>
                </a:ext>
              </a:extLst>
            </p:cNvPr>
            <p:cNvGrpSpPr/>
            <p:nvPr/>
          </p:nvGrpSpPr>
          <p:grpSpPr>
            <a:xfrm>
              <a:off x="1637729" y="3402302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3" name="フリーフォーム: 図形 32">
                <a:extLst>
                  <a:ext uri="{FF2B5EF4-FFF2-40B4-BE49-F238E27FC236}">
                    <a16:creationId xmlns:a16="http://schemas.microsoft.com/office/drawing/2014/main" id="{065F1968-B65A-4A40-8644-7C868BDC0E73}"/>
                  </a:ext>
                </a:extLst>
              </p:cNvPr>
              <p:cNvSpPr/>
              <p:nvPr/>
            </p:nvSpPr>
            <p:spPr>
              <a:xfrm rot="5557433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4" name="四角形: 角を丸くする 33">
                <a:extLst>
                  <a:ext uri="{FF2B5EF4-FFF2-40B4-BE49-F238E27FC236}">
                    <a16:creationId xmlns:a16="http://schemas.microsoft.com/office/drawing/2014/main" id="{8737061E-0E4E-4661-BCF7-2509E65F4672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不安だったが、今は勉強が楽しい</a:t>
                </a:r>
              </a:p>
            </p:txBody>
          </p:sp>
        </p:grpSp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C70673DF-0701-41F1-B43F-F04FD9CA2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0807" y="3038036"/>
              <a:ext cx="869238" cy="85352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16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52C43B2-B363-492B-9A69-5393F12A0E0D}"/>
              </a:ext>
            </a:extLst>
          </p:cNvPr>
          <p:cNvGrpSpPr/>
          <p:nvPr/>
        </p:nvGrpSpPr>
        <p:grpSpPr>
          <a:xfrm>
            <a:off x="543428" y="4213233"/>
            <a:ext cx="9298020" cy="1261367"/>
            <a:chOff x="620807" y="3038036"/>
            <a:chExt cx="9298020" cy="1261367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0503CD1E-B5D2-456B-9B88-5433B624B152}"/>
                </a:ext>
              </a:extLst>
            </p:cNvPr>
            <p:cNvGrpSpPr/>
            <p:nvPr/>
          </p:nvGrpSpPr>
          <p:grpSpPr>
            <a:xfrm>
              <a:off x="1637729" y="3402302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31BF3E94-7F1A-4252-AAD8-3820EDC6D552}"/>
                  </a:ext>
                </a:extLst>
              </p:cNvPr>
              <p:cNvSpPr/>
              <p:nvPr/>
            </p:nvSpPr>
            <p:spPr>
              <a:xfrm rot="5557433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D4DE18AE-992F-467C-AE43-18CF9542619D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400" dirty="0">
                    <a:solidFill>
                      <a:schemeClr val="tx1"/>
                    </a:solidFill>
                  </a:rPr>
                  <a:t>DB</a:t>
                </a:r>
                <a:r>
                  <a:rPr kumimoji="1" lang="ja-JP" altLang="en-US" sz="2400" dirty="0">
                    <a:solidFill>
                      <a:schemeClr val="tx1"/>
                    </a:solidFill>
                  </a:rPr>
                  <a:t>：バックエンドの知識を身に着けたい</a:t>
                </a:r>
              </a:p>
            </p:txBody>
          </p:sp>
        </p:grp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EE26FD1-641A-4FA5-A983-A1A8F7D2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807" y="3038036"/>
              <a:ext cx="869238" cy="853528"/>
            </a:xfrm>
            <a:prstGeom prst="ellipse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621C4D7-492A-4E72-A8FB-237CFBCC35F2}"/>
              </a:ext>
            </a:extLst>
          </p:cNvPr>
          <p:cNvGrpSpPr/>
          <p:nvPr/>
        </p:nvGrpSpPr>
        <p:grpSpPr>
          <a:xfrm>
            <a:off x="543428" y="915647"/>
            <a:ext cx="9171653" cy="1254449"/>
            <a:chOff x="738642" y="4157353"/>
            <a:chExt cx="9171653" cy="1254449"/>
          </a:xfrm>
        </p:grpSpPr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BFDFE6AA-EE5A-4BB1-A6C3-95849E9FC2FB}"/>
                </a:ext>
              </a:extLst>
            </p:cNvPr>
            <p:cNvGrpSpPr/>
            <p:nvPr/>
          </p:nvGrpSpPr>
          <p:grpSpPr>
            <a:xfrm>
              <a:off x="1629197" y="4514701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5A37EC92-8251-4B46-8DC1-A86922364CC5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E4B6C55F-4838-4E49-A2A3-E6F9FC5E5A7F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リーダー：目指すキャリアに向けて経験を積みたい</a:t>
                </a:r>
              </a:p>
            </p:txBody>
          </p:sp>
        </p:grpSp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FBF0D115-41E8-4391-A395-379A4C38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42" y="4157353"/>
              <a:ext cx="793545" cy="892722"/>
            </a:xfrm>
            <a:prstGeom prst="ellipse">
              <a:avLst/>
            </a:prstGeom>
          </p:spPr>
        </p:pic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DFE8F15-7EFB-4B8A-AA55-BD6F82783E7C}"/>
              </a:ext>
            </a:extLst>
          </p:cNvPr>
          <p:cNvGrpSpPr/>
          <p:nvPr/>
        </p:nvGrpSpPr>
        <p:grpSpPr>
          <a:xfrm>
            <a:off x="543428" y="1976521"/>
            <a:ext cx="9250231" cy="1267222"/>
            <a:chOff x="558675" y="1884246"/>
            <a:chExt cx="9250231" cy="1267222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C246B47C-32B7-4C16-A765-FE8657EEB526}"/>
                </a:ext>
              </a:extLst>
            </p:cNvPr>
            <p:cNvGrpSpPr/>
            <p:nvPr/>
          </p:nvGrpSpPr>
          <p:grpSpPr>
            <a:xfrm>
              <a:off x="1527808" y="2254367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82965BD6-35D9-41A8-A05C-58847AFBC5E4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6DBDAF24-54A8-44FE-8A13-98D7BE2F0FC1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発表：苦手なプレゼンの力を付けたい</a:t>
                </a:r>
              </a:p>
            </p:txBody>
          </p:sp>
        </p:grp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189555D7-EAA3-4AD1-BFDF-940640BC2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675" y="1884246"/>
              <a:ext cx="865238" cy="865238"/>
            </a:xfrm>
            <a:prstGeom prst="ellipse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E5E452-BEEA-4875-B706-2C661E9E79A0}"/>
              </a:ext>
            </a:extLst>
          </p:cNvPr>
          <p:cNvGrpSpPr/>
          <p:nvPr/>
        </p:nvGrpSpPr>
        <p:grpSpPr>
          <a:xfrm>
            <a:off x="572901" y="3042576"/>
            <a:ext cx="9171653" cy="1287082"/>
            <a:chOff x="686726" y="5481822"/>
            <a:chExt cx="9171653" cy="1287082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725BCD-8C7C-4286-B3A0-4485149A89D4}"/>
                </a:ext>
              </a:extLst>
            </p:cNvPr>
            <p:cNvGrpSpPr/>
            <p:nvPr/>
          </p:nvGrpSpPr>
          <p:grpSpPr>
            <a:xfrm>
              <a:off x="1690697" y="5875982"/>
              <a:ext cx="8167682" cy="892922"/>
              <a:chOff x="1706813" y="4715243"/>
              <a:chExt cx="4621640" cy="1092026"/>
            </a:xfrm>
            <a:solidFill>
              <a:schemeClr val="bg1"/>
            </a:solidFill>
          </p:grpSpPr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685D37F6-98F3-43FC-A5FB-433228473DB3}"/>
                  </a:ext>
                </a:extLst>
              </p:cNvPr>
              <p:cNvSpPr/>
              <p:nvPr/>
            </p:nvSpPr>
            <p:spPr>
              <a:xfrm rot="5065794">
                <a:off x="1514239" y="4907817"/>
                <a:ext cx="737189" cy="352042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7" name="四角形: 角を丸くする 26">
                <a:extLst>
                  <a:ext uri="{FF2B5EF4-FFF2-40B4-BE49-F238E27FC236}">
                    <a16:creationId xmlns:a16="http://schemas.microsoft.com/office/drawing/2014/main" id="{8D675B36-4684-4899-AFEC-8A02B20037AC}"/>
                  </a:ext>
                </a:extLst>
              </p:cNvPr>
              <p:cNvSpPr/>
              <p:nvPr/>
            </p:nvSpPr>
            <p:spPr>
              <a:xfrm>
                <a:off x="1786933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構成・コミュ：苦手なサーバー周りを理解するため</a:t>
                </a:r>
              </a:p>
            </p:txBody>
          </p:sp>
        </p:grp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338B90E-A4CC-4BFB-9E29-A573694E7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726" y="5481822"/>
              <a:ext cx="888618" cy="904958"/>
            </a:xfrm>
            <a:prstGeom prst="ellipse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D9CC572-753D-470E-B3A3-196990CE2CA9}"/>
              </a:ext>
            </a:extLst>
          </p:cNvPr>
          <p:cNvGrpSpPr/>
          <p:nvPr/>
        </p:nvGrpSpPr>
        <p:grpSpPr>
          <a:xfrm>
            <a:off x="598782" y="5264508"/>
            <a:ext cx="9268547" cy="1277836"/>
            <a:chOff x="613509" y="802942"/>
            <a:chExt cx="9268547" cy="1277836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1A0DABCB-5078-4446-A1B4-C5987602F4AA}"/>
                </a:ext>
              </a:extLst>
            </p:cNvPr>
            <p:cNvGrpSpPr/>
            <p:nvPr/>
          </p:nvGrpSpPr>
          <p:grpSpPr>
            <a:xfrm>
              <a:off x="1589135" y="1153849"/>
              <a:ext cx="8292921" cy="926929"/>
              <a:chOff x="1686791" y="4710132"/>
              <a:chExt cx="4692506" cy="1133616"/>
            </a:xfrm>
            <a:solidFill>
              <a:schemeClr val="bg1"/>
            </a:solidFill>
          </p:grpSpPr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C19FB269-D8EF-4B75-8E67-ECD717EDDACF}"/>
                  </a:ext>
                </a:extLst>
              </p:cNvPr>
              <p:cNvSpPr/>
              <p:nvPr/>
            </p:nvSpPr>
            <p:spPr>
              <a:xfrm rot="5132685">
                <a:off x="1504368" y="4892555"/>
                <a:ext cx="737190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四角形: 角を丸くする 43">
                <a:extLst>
                  <a:ext uri="{FF2B5EF4-FFF2-40B4-BE49-F238E27FC236}">
                    <a16:creationId xmlns:a16="http://schemas.microsoft.com/office/drawing/2014/main" id="{80B1189C-A22D-4C46-9A4A-E352DD95579A}"/>
                  </a:ext>
                </a:extLst>
              </p:cNvPr>
              <p:cNvSpPr/>
              <p:nvPr/>
            </p:nvSpPr>
            <p:spPr>
              <a:xfrm>
                <a:off x="1837777" y="4823045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品質：</a:t>
                </a:r>
                <a:r>
                  <a:rPr lang="ja-JP" altLang="en-US" sz="2400" b="0" i="0" dirty="0">
                    <a:solidFill>
                      <a:srgbClr val="1D1C1D"/>
                    </a:solidFill>
                    <a:effectLst/>
                    <a:latin typeface="NotoSansJP"/>
                  </a:rPr>
                  <a:t>計画を立てそれ通りに進めるのが苦手な為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825B807E-A0C0-42EC-BC43-6093A0043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139" b="10139"/>
            <a:stretch/>
          </p:blipFill>
          <p:spPr>
            <a:xfrm>
              <a:off x="613509" y="802942"/>
              <a:ext cx="870078" cy="870078"/>
            </a:xfrm>
            <a:prstGeom prst="ellipse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0871290-06A6-46F8-A556-46B757AEE341}"/>
              </a:ext>
            </a:extLst>
          </p:cNvPr>
          <p:cNvGrpSpPr/>
          <p:nvPr/>
        </p:nvGrpSpPr>
        <p:grpSpPr>
          <a:xfrm>
            <a:off x="1815360" y="146188"/>
            <a:ext cx="9297758" cy="1036176"/>
            <a:chOff x="1815360" y="146188"/>
            <a:chExt cx="9297758" cy="1036176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81A86F2E-AC6B-4896-A7D6-33F1F5DE3B1C}"/>
                </a:ext>
              </a:extLst>
            </p:cNvPr>
            <p:cNvGrpSpPr/>
            <p:nvPr/>
          </p:nvGrpSpPr>
          <p:grpSpPr>
            <a:xfrm>
              <a:off x="1815360" y="256016"/>
              <a:ext cx="8145221" cy="757678"/>
              <a:chOff x="849034" y="4700895"/>
              <a:chExt cx="8145221" cy="757678"/>
            </a:xfrm>
            <a:solidFill>
              <a:srgbClr val="66FF33"/>
            </a:solidFill>
          </p:grpSpPr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682AD2E-5701-433C-93DD-E602B2D5E5D2}"/>
                  </a:ext>
                </a:extLst>
              </p:cNvPr>
              <p:cNvSpPr/>
              <p:nvPr/>
            </p:nvSpPr>
            <p:spPr>
              <a:xfrm rot="16402151">
                <a:off x="8372724" y="4595692"/>
                <a:ext cx="516328" cy="726734"/>
              </a:xfrm>
              <a:custGeom>
                <a:avLst/>
                <a:gdLst>
                  <a:gd name="connsiteX0" fmla="*/ 113461 w 701040"/>
                  <a:gd name="connsiteY0" fmla="*/ 0 h 990600"/>
                  <a:gd name="connsiteX1" fmla="*/ 370399 w 701040"/>
                  <a:gd name="connsiteY1" fmla="*/ 0 h 990600"/>
                  <a:gd name="connsiteX2" fmla="*/ 350520 w 701040"/>
                  <a:gd name="connsiteY2" fmla="*/ 193040 h 990600"/>
                  <a:gd name="connsiteX3" fmla="*/ 701040 w 701040"/>
                  <a:gd name="connsiteY3" fmla="*/ 990600 h 990600"/>
                  <a:gd name="connsiteX4" fmla="*/ 0 w 701040"/>
                  <a:gd name="connsiteY4" fmla="*/ 193040 h 990600"/>
                  <a:gd name="connsiteX5" fmla="*/ 14243 w 701040"/>
                  <a:gd name="connsiteY5" fmla="*/ 32304 h 990600"/>
                  <a:gd name="connsiteX6" fmla="*/ 19319 w 701040"/>
                  <a:gd name="connsiteY6" fmla="*/ 13701 h 990600"/>
                  <a:gd name="connsiteX7" fmla="*/ 39405 w 701040"/>
                  <a:gd name="connsiteY7" fmla="*/ 7466 h 990600"/>
                  <a:gd name="connsiteX8" fmla="*/ 113461 w 701040"/>
                  <a:gd name="connsiteY8" fmla="*/ 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0" h="990600">
                    <a:moveTo>
                      <a:pt x="113461" y="0"/>
                    </a:moveTo>
                    <a:lnTo>
                      <a:pt x="370399" y="0"/>
                    </a:lnTo>
                    <a:lnTo>
                      <a:pt x="350520" y="193040"/>
                    </a:lnTo>
                    <a:cubicBezTo>
                      <a:pt x="350520" y="506837"/>
                      <a:pt x="480383" y="802322"/>
                      <a:pt x="701040" y="990600"/>
                    </a:cubicBezTo>
                    <a:cubicBezTo>
                      <a:pt x="313866" y="990600"/>
                      <a:pt x="0" y="633520"/>
                      <a:pt x="0" y="193040"/>
                    </a:cubicBezTo>
                    <a:cubicBezTo>
                      <a:pt x="0" y="137980"/>
                      <a:pt x="4904" y="84223"/>
                      <a:pt x="14243" y="32304"/>
                    </a:cubicBezTo>
                    <a:lnTo>
                      <a:pt x="19319" y="13701"/>
                    </a:lnTo>
                    <a:lnTo>
                      <a:pt x="39405" y="7466"/>
                    </a:lnTo>
                    <a:cubicBezTo>
                      <a:pt x="63326" y="2571"/>
                      <a:pt x="88093" y="0"/>
                      <a:pt x="1134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四角形: 角を丸くする 22">
                <a:extLst>
                  <a:ext uri="{FF2B5EF4-FFF2-40B4-BE49-F238E27FC236}">
                    <a16:creationId xmlns:a16="http://schemas.microsoft.com/office/drawing/2014/main" id="{01C1565C-EAA6-43CC-8219-0335039DD558}"/>
                  </a:ext>
                </a:extLst>
              </p:cNvPr>
              <p:cNvSpPr/>
              <p:nvPr/>
            </p:nvSpPr>
            <p:spPr>
              <a:xfrm>
                <a:off x="849034" y="4740924"/>
                <a:ext cx="8026087" cy="7176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自分の役割を選んだ理由は</a:t>
                </a:r>
              </a:p>
            </p:txBody>
          </p:sp>
        </p:grpSp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D049038A-C166-4F2E-9C54-D7C33EECA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722" r="14722"/>
            <a:stretch/>
          </p:blipFill>
          <p:spPr>
            <a:xfrm>
              <a:off x="10076942" y="146188"/>
              <a:ext cx="1036176" cy="103617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72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79917-163E-4130-A3B4-56BCDDD9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AC1BD5A-A585-4A35-AE7E-15DA3374A36F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4F9986D-21D8-4475-BE28-BCF85957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9A508C-4C1B-4701-9072-2816FD4668CD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B3FD660-8482-4DFD-89C3-AAFFBABAF9F4}"/>
              </a:ext>
            </a:extLst>
          </p:cNvPr>
          <p:cNvSpPr txBox="1"/>
          <p:nvPr/>
        </p:nvSpPr>
        <p:spPr>
          <a:xfrm>
            <a:off x="1056903" y="602149"/>
            <a:ext cx="811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</a:t>
            </a:r>
            <a:r>
              <a:rPr lang="en-US" altLang="ja-JP" sz="1800" dirty="0">
                <a:solidFill>
                  <a:srgbClr val="000000"/>
                </a:solidFill>
                <a:latin typeface="Arial" panose="020B0604020202020204" pitchFamily="34" charset="0"/>
              </a:rPr>
              <a:t>2.</a:t>
            </a:r>
            <a:r>
              <a:rPr lang="ja-JP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ja-JP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自分の役割を選んだ理由</a:t>
            </a:r>
            <a:endParaRPr lang="en-US" altLang="ja-JP" sz="1800" dirty="0"/>
          </a:p>
        </p:txBody>
      </p:sp>
      <p:pic>
        <p:nvPicPr>
          <p:cNvPr id="21" name="コンテンツ プレースホルダー 20" descr="オフィス ワーカー (女性) 枠線">
            <a:extLst>
              <a:ext uri="{FF2B5EF4-FFF2-40B4-BE49-F238E27FC236}">
                <a16:creationId xmlns:a16="http://schemas.microsoft.com/office/drawing/2014/main" id="{ADBC725E-93F2-45C0-86EB-87800E3B1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1992" y="2347810"/>
            <a:ext cx="2361538" cy="2361538"/>
          </a:xfr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C913F8F-3BBC-4D58-A437-B05908E05D51}"/>
              </a:ext>
            </a:extLst>
          </p:cNvPr>
          <p:cNvSpPr txBox="1"/>
          <p:nvPr/>
        </p:nvSpPr>
        <p:spPr>
          <a:xfrm>
            <a:off x="1311965" y="1470991"/>
            <a:ext cx="130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将来</a:t>
            </a:r>
            <a:r>
              <a:rPr kumimoji="1" lang="en-US" altLang="ja-JP" sz="2800" dirty="0"/>
              <a:t>…</a:t>
            </a:r>
            <a:endParaRPr kumimoji="1" lang="ja-JP" altLang="en-US" sz="28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0F6296-1FAD-4A0E-8CE4-6F92FA3C230C}"/>
              </a:ext>
            </a:extLst>
          </p:cNvPr>
          <p:cNvSpPr txBox="1"/>
          <p:nvPr/>
        </p:nvSpPr>
        <p:spPr>
          <a:xfrm>
            <a:off x="1962978" y="4689450"/>
            <a:ext cx="196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/>
              <a:t>PL</a:t>
            </a:r>
            <a:r>
              <a:rPr kumimoji="1" lang="ja-JP" altLang="en-US" sz="3600" dirty="0"/>
              <a:t>・</a:t>
            </a:r>
            <a:r>
              <a:rPr kumimoji="1" lang="en-US" altLang="ja-JP" sz="3600" dirty="0"/>
              <a:t>PM</a:t>
            </a:r>
            <a:endParaRPr kumimoji="1" lang="ja-JP" altLang="en-US" sz="3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D90382B-8B1A-4A45-AFEF-E4B7B17A1735}"/>
              </a:ext>
            </a:extLst>
          </p:cNvPr>
          <p:cNvSpPr txBox="1"/>
          <p:nvPr/>
        </p:nvSpPr>
        <p:spPr>
          <a:xfrm>
            <a:off x="5112378" y="2866859"/>
            <a:ext cx="2487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経験</a:t>
            </a:r>
          </a:p>
        </p:txBody>
      </p:sp>
      <p:sp>
        <p:nvSpPr>
          <p:cNvPr id="27" name="吹き出し: 角を丸めた四角形 26">
            <a:extLst>
              <a:ext uri="{FF2B5EF4-FFF2-40B4-BE49-F238E27FC236}">
                <a16:creationId xmlns:a16="http://schemas.microsoft.com/office/drawing/2014/main" id="{C82126CD-9D85-42A3-ACFF-E1626A457C48}"/>
              </a:ext>
            </a:extLst>
          </p:cNvPr>
          <p:cNvSpPr/>
          <p:nvPr/>
        </p:nvSpPr>
        <p:spPr>
          <a:xfrm>
            <a:off x="7478905" y="4457360"/>
            <a:ext cx="3370081" cy="1087970"/>
          </a:xfrm>
          <a:prstGeom prst="wedgeRoundRectCallout">
            <a:avLst>
              <a:gd name="adj1" fmla="val -40392"/>
              <a:gd name="adj2" fmla="val -6917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/>
              <a:t>何が足りない？</a:t>
            </a:r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EA084906-D3AC-4656-92D3-EA9F7CFAF800}"/>
              </a:ext>
            </a:extLst>
          </p:cNvPr>
          <p:cNvSpPr/>
          <p:nvPr/>
        </p:nvSpPr>
        <p:spPr>
          <a:xfrm>
            <a:off x="7446457" y="1697808"/>
            <a:ext cx="3874895" cy="1087970"/>
          </a:xfrm>
          <a:prstGeom prst="wedgeRoundRectCallout">
            <a:avLst>
              <a:gd name="adj1" fmla="val -39186"/>
              <a:gd name="adj2" fmla="val 7277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実際どんな感じ？</a:t>
            </a:r>
            <a:endParaRPr kumimoji="1" lang="ja-JP" altLang="en-US" sz="3200" dirty="0"/>
          </a:p>
        </p:txBody>
      </p:sp>
      <p:sp>
        <p:nvSpPr>
          <p:cNvPr id="25" name="十字形 24">
            <a:extLst>
              <a:ext uri="{FF2B5EF4-FFF2-40B4-BE49-F238E27FC236}">
                <a16:creationId xmlns:a16="http://schemas.microsoft.com/office/drawing/2014/main" id="{A423C40B-2236-4984-A2A5-94B69B0CA8E9}"/>
              </a:ext>
            </a:extLst>
          </p:cNvPr>
          <p:cNvSpPr/>
          <p:nvPr/>
        </p:nvSpPr>
        <p:spPr>
          <a:xfrm rot="2772570">
            <a:off x="5162775" y="2496677"/>
            <a:ext cx="2067339" cy="1982722"/>
          </a:xfrm>
          <a:prstGeom prst="plus">
            <a:avLst>
              <a:gd name="adj" fmla="val 428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CDDF07D2-6218-495F-B6A2-C99C461A74F9}"/>
              </a:ext>
            </a:extLst>
          </p:cNvPr>
          <p:cNvSpPr/>
          <p:nvPr/>
        </p:nvSpPr>
        <p:spPr>
          <a:xfrm>
            <a:off x="1220618" y="965611"/>
            <a:ext cx="9951651" cy="52902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AD4A6C75-B4EF-42A2-BBB7-227EADF01A1A}"/>
              </a:ext>
            </a:extLst>
          </p:cNvPr>
          <p:cNvGrpSpPr/>
          <p:nvPr/>
        </p:nvGrpSpPr>
        <p:grpSpPr>
          <a:xfrm>
            <a:off x="3260618" y="1982430"/>
            <a:ext cx="2307776" cy="3080517"/>
            <a:chOff x="3260618" y="1982430"/>
            <a:chExt cx="2307776" cy="3080517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859340A6-799B-4963-A28B-C77511381F1D}"/>
                </a:ext>
              </a:extLst>
            </p:cNvPr>
            <p:cNvSpPr txBox="1"/>
            <p:nvPr/>
          </p:nvSpPr>
          <p:spPr>
            <a:xfrm>
              <a:off x="3526911" y="1982430"/>
              <a:ext cx="16132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知識</a:t>
              </a:r>
              <a:endParaRPr kumimoji="1" lang="ja-JP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" name="グラフィックス 9" descr="頭の中の脳 枠線">
              <a:extLst>
                <a:ext uri="{FF2B5EF4-FFF2-40B4-BE49-F238E27FC236}">
                  <a16:creationId xmlns:a16="http://schemas.microsoft.com/office/drawing/2014/main" id="{77184AC3-071C-4ED3-88BF-9A09167F1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60618" y="2755171"/>
              <a:ext cx="2307776" cy="2307776"/>
            </a:xfrm>
            <a:prstGeom prst="rect">
              <a:avLst/>
            </a:prstGeom>
          </p:spPr>
        </p:pic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80D0A3-28FB-4C99-9C77-74F47C671931}"/>
              </a:ext>
            </a:extLst>
          </p:cNvPr>
          <p:cNvSpPr txBox="1"/>
          <p:nvPr/>
        </p:nvSpPr>
        <p:spPr>
          <a:xfrm>
            <a:off x="6135869" y="2967427"/>
            <a:ext cx="4044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リーダー</a:t>
            </a:r>
          </a:p>
        </p:txBody>
      </p:sp>
    </p:spTree>
    <p:extLst>
      <p:ext uri="{BB962C8B-B14F-4D97-AF65-F5344CB8AC3E}">
        <p14:creationId xmlns:p14="http://schemas.microsoft.com/office/powerpoint/2010/main" val="316763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4" grpId="1"/>
      <p:bldP spid="27" grpId="0" animBg="1"/>
      <p:bldP spid="27" grpId="1" animBg="1"/>
      <p:bldP spid="28" grpId="0" animBg="1"/>
      <p:bldP spid="28" grpId="1" animBg="1"/>
      <p:bldP spid="25" grpId="0" animBg="1"/>
      <p:bldP spid="25" grpId="1" animBg="1"/>
      <p:bldP spid="3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52C43B2-B363-492B-9A69-5393F12A0E0D}"/>
              </a:ext>
            </a:extLst>
          </p:cNvPr>
          <p:cNvGrpSpPr/>
          <p:nvPr/>
        </p:nvGrpSpPr>
        <p:grpSpPr>
          <a:xfrm>
            <a:off x="558675" y="3105757"/>
            <a:ext cx="9298020" cy="1261367"/>
            <a:chOff x="620807" y="3038036"/>
            <a:chExt cx="9298020" cy="1261367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0503CD1E-B5D2-456B-9B88-5433B624B152}"/>
                </a:ext>
              </a:extLst>
            </p:cNvPr>
            <p:cNvGrpSpPr/>
            <p:nvPr/>
          </p:nvGrpSpPr>
          <p:grpSpPr>
            <a:xfrm>
              <a:off x="1637729" y="3402302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31BF3E94-7F1A-4252-AAD8-3820EDC6D552}"/>
                  </a:ext>
                </a:extLst>
              </p:cNvPr>
              <p:cNvSpPr/>
              <p:nvPr/>
            </p:nvSpPr>
            <p:spPr>
              <a:xfrm rot="5557433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D4DE18AE-992F-467C-AE43-18CF9542619D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時間が足りないことと仲間との連携</a:t>
                </a:r>
              </a:p>
            </p:txBody>
          </p:sp>
        </p:grp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EE26FD1-641A-4FA5-A983-A1A8F7D2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807" y="3038036"/>
              <a:ext cx="869238" cy="853528"/>
            </a:xfrm>
            <a:prstGeom prst="ellipse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621C4D7-492A-4E72-A8FB-237CFBCC35F2}"/>
              </a:ext>
            </a:extLst>
          </p:cNvPr>
          <p:cNvGrpSpPr/>
          <p:nvPr/>
        </p:nvGrpSpPr>
        <p:grpSpPr>
          <a:xfrm>
            <a:off x="747173" y="4272701"/>
            <a:ext cx="9171653" cy="1254449"/>
            <a:chOff x="738642" y="4157353"/>
            <a:chExt cx="9171653" cy="1254449"/>
          </a:xfrm>
        </p:grpSpPr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BFDFE6AA-EE5A-4BB1-A6C3-95849E9FC2FB}"/>
                </a:ext>
              </a:extLst>
            </p:cNvPr>
            <p:cNvGrpSpPr/>
            <p:nvPr/>
          </p:nvGrpSpPr>
          <p:grpSpPr>
            <a:xfrm>
              <a:off x="1629197" y="4514701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5A37EC92-8251-4B46-8DC1-A86922364CC5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E4B6C55F-4838-4E49-A2A3-E6F9FC5E5A7F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個人作業とチームリーダーの両立</a:t>
                </a:r>
              </a:p>
            </p:txBody>
          </p:sp>
        </p:grpSp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FBF0D115-41E8-4391-A395-379A4C38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42" y="4157353"/>
              <a:ext cx="793545" cy="892722"/>
            </a:xfrm>
            <a:prstGeom prst="ellipse">
              <a:avLst/>
            </a:prstGeom>
          </p:spPr>
        </p:pic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DFE8F15-7EFB-4B8A-AA55-BD6F82783E7C}"/>
              </a:ext>
            </a:extLst>
          </p:cNvPr>
          <p:cNvGrpSpPr/>
          <p:nvPr/>
        </p:nvGrpSpPr>
        <p:grpSpPr>
          <a:xfrm>
            <a:off x="574616" y="859701"/>
            <a:ext cx="9250231" cy="1267222"/>
            <a:chOff x="558675" y="1884246"/>
            <a:chExt cx="9250231" cy="1267222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C246B47C-32B7-4C16-A765-FE8657EEB526}"/>
                </a:ext>
              </a:extLst>
            </p:cNvPr>
            <p:cNvGrpSpPr/>
            <p:nvPr/>
          </p:nvGrpSpPr>
          <p:grpSpPr>
            <a:xfrm>
              <a:off x="1527808" y="2254367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82965BD6-35D9-41A8-A05C-58847AFBC5E4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6DBDAF24-54A8-44FE-8A13-98D7BE2F0FC1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限られた時間でいい発表を考えること</a:t>
                </a:r>
              </a:p>
            </p:txBody>
          </p:sp>
        </p:grp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189555D7-EAA3-4AD1-BFDF-940640BC2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675" y="1884246"/>
              <a:ext cx="865238" cy="865238"/>
            </a:xfrm>
            <a:prstGeom prst="ellipse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E5E452-BEEA-4875-B706-2C661E9E79A0}"/>
              </a:ext>
            </a:extLst>
          </p:cNvPr>
          <p:cNvGrpSpPr/>
          <p:nvPr/>
        </p:nvGrpSpPr>
        <p:grpSpPr>
          <a:xfrm>
            <a:off x="637253" y="5364909"/>
            <a:ext cx="9219442" cy="1287082"/>
            <a:chOff x="686726" y="5481822"/>
            <a:chExt cx="9219442" cy="1287082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725BCD-8C7C-4286-B3A0-4485149A89D4}"/>
                </a:ext>
              </a:extLst>
            </p:cNvPr>
            <p:cNvGrpSpPr/>
            <p:nvPr/>
          </p:nvGrpSpPr>
          <p:grpSpPr>
            <a:xfrm>
              <a:off x="1690697" y="5875982"/>
              <a:ext cx="8215471" cy="892922"/>
              <a:chOff x="1706813" y="4715243"/>
              <a:chExt cx="4648681" cy="1092026"/>
            </a:xfrm>
            <a:solidFill>
              <a:schemeClr val="bg1"/>
            </a:solidFill>
          </p:grpSpPr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685D37F6-98F3-43FC-A5FB-433228473DB3}"/>
                  </a:ext>
                </a:extLst>
              </p:cNvPr>
              <p:cNvSpPr/>
              <p:nvPr/>
            </p:nvSpPr>
            <p:spPr>
              <a:xfrm rot="5065794">
                <a:off x="1514239" y="4907817"/>
                <a:ext cx="737189" cy="352042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7" name="四角形: 角を丸くする 26">
                <a:extLst>
                  <a:ext uri="{FF2B5EF4-FFF2-40B4-BE49-F238E27FC236}">
                    <a16:creationId xmlns:a16="http://schemas.microsoft.com/office/drawing/2014/main" id="{8D675B36-4684-4899-AFEC-8A02B20037AC}"/>
                  </a:ext>
                </a:extLst>
              </p:cNvPr>
              <p:cNvSpPr/>
              <p:nvPr/>
            </p:nvSpPr>
            <p:spPr>
              <a:xfrm>
                <a:off x="1813974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自分のやっていることの言語化</a:t>
                </a:r>
              </a:p>
            </p:txBody>
          </p:sp>
        </p:grp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338B90E-A4CC-4BFB-9E29-A573694E7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726" y="5481822"/>
              <a:ext cx="888618" cy="904958"/>
            </a:xfrm>
            <a:prstGeom prst="ellipse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D9CC572-753D-470E-B3A3-196990CE2CA9}"/>
              </a:ext>
            </a:extLst>
          </p:cNvPr>
          <p:cNvGrpSpPr/>
          <p:nvPr/>
        </p:nvGrpSpPr>
        <p:grpSpPr>
          <a:xfrm>
            <a:off x="569454" y="1968467"/>
            <a:ext cx="9287241" cy="1287379"/>
            <a:chOff x="613509" y="802942"/>
            <a:chExt cx="9287241" cy="1287379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1A0DABCB-5078-4446-A1B4-C5987602F4AA}"/>
                </a:ext>
              </a:extLst>
            </p:cNvPr>
            <p:cNvGrpSpPr/>
            <p:nvPr/>
          </p:nvGrpSpPr>
          <p:grpSpPr>
            <a:xfrm>
              <a:off x="1589135" y="1153849"/>
              <a:ext cx="8311615" cy="936472"/>
              <a:chOff x="1686791" y="4710132"/>
              <a:chExt cx="4703084" cy="1145287"/>
            </a:xfrm>
            <a:solidFill>
              <a:schemeClr val="bg1"/>
            </a:solidFill>
          </p:grpSpPr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C19FB269-D8EF-4B75-8E67-ECD717EDDACF}"/>
                  </a:ext>
                </a:extLst>
              </p:cNvPr>
              <p:cNvSpPr/>
              <p:nvPr/>
            </p:nvSpPr>
            <p:spPr>
              <a:xfrm rot="5132685">
                <a:off x="1504368" y="4892555"/>
                <a:ext cx="737190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四角形: 角を丸くする 43">
                <a:extLst>
                  <a:ext uri="{FF2B5EF4-FFF2-40B4-BE49-F238E27FC236}">
                    <a16:creationId xmlns:a16="http://schemas.microsoft.com/office/drawing/2014/main" id="{80B1189C-A22D-4C46-9A4A-E352DD95579A}"/>
                  </a:ext>
                </a:extLst>
              </p:cNvPr>
              <p:cNvSpPr/>
              <p:nvPr/>
            </p:nvSpPr>
            <p:spPr>
              <a:xfrm>
                <a:off x="1848355" y="483471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b="0" i="0" dirty="0">
                    <a:solidFill>
                      <a:srgbClr val="1D1C1D"/>
                    </a:solidFill>
                    <a:effectLst/>
                    <a:latin typeface="NotoSansJP"/>
                  </a:rPr>
                  <a:t>期限に対してクオリティを保つこと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825B807E-A0C0-42EC-BC43-6093A0043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139" b="10139"/>
            <a:stretch/>
          </p:blipFill>
          <p:spPr>
            <a:xfrm>
              <a:off x="613509" y="802942"/>
              <a:ext cx="870078" cy="870078"/>
            </a:xfrm>
            <a:prstGeom prst="ellipse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F3EE55A-D501-4CE9-B9A1-6B0670908E41}"/>
              </a:ext>
            </a:extLst>
          </p:cNvPr>
          <p:cNvGrpSpPr/>
          <p:nvPr/>
        </p:nvGrpSpPr>
        <p:grpSpPr>
          <a:xfrm>
            <a:off x="1892739" y="213066"/>
            <a:ext cx="9434879" cy="1036410"/>
            <a:chOff x="1892739" y="213066"/>
            <a:chExt cx="9434879" cy="1036410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81A86F2E-AC6B-4896-A7D6-33F1F5DE3B1C}"/>
                </a:ext>
              </a:extLst>
            </p:cNvPr>
            <p:cNvGrpSpPr/>
            <p:nvPr/>
          </p:nvGrpSpPr>
          <p:grpSpPr>
            <a:xfrm>
              <a:off x="1892739" y="243372"/>
              <a:ext cx="8145221" cy="757678"/>
              <a:chOff x="849034" y="4700895"/>
              <a:chExt cx="8145221" cy="757678"/>
            </a:xfrm>
            <a:solidFill>
              <a:srgbClr val="66FF33"/>
            </a:solidFill>
          </p:grpSpPr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682AD2E-5701-433C-93DD-E602B2D5E5D2}"/>
                  </a:ext>
                </a:extLst>
              </p:cNvPr>
              <p:cNvSpPr/>
              <p:nvPr/>
            </p:nvSpPr>
            <p:spPr>
              <a:xfrm rot="16402151">
                <a:off x="8372724" y="4595692"/>
                <a:ext cx="516328" cy="726734"/>
              </a:xfrm>
              <a:custGeom>
                <a:avLst/>
                <a:gdLst>
                  <a:gd name="connsiteX0" fmla="*/ 113461 w 701040"/>
                  <a:gd name="connsiteY0" fmla="*/ 0 h 990600"/>
                  <a:gd name="connsiteX1" fmla="*/ 370399 w 701040"/>
                  <a:gd name="connsiteY1" fmla="*/ 0 h 990600"/>
                  <a:gd name="connsiteX2" fmla="*/ 350520 w 701040"/>
                  <a:gd name="connsiteY2" fmla="*/ 193040 h 990600"/>
                  <a:gd name="connsiteX3" fmla="*/ 701040 w 701040"/>
                  <a:gd name="connsiteY3" fmla="*/ 990600 h 990600"/>
                  <a:gd name="connsiteX4" fmla="*/ 0 w 701040"/>
                  <a:gd name="connsiteY4" fmla="*/ 193040 h 990600"/>
                  <a:gd name="connsiteX5" fmla="*/ 14243 w 701040"/>
                  <a:gd name="connsiteY5" fmla="*/ 32304 h 990600"/>
                  <a:gd name="connsiteX6" fmla="*/ 19319 w 701040"/>
                  <a:gd name="connsiteY6" fmla="*/ 13701 h 990600"/>
                  <a:gd name="connsiteX7" fmla="*/ 39405 w 701040"/>
                  <a:gd name="connsiteY7" fmla="*/ 7466 h 990600"/>
                  <a:gd name="connsiteX8" fmla="*/ 113461 w 701040"/>
                  <a:gd name="connsiteY8" fmla="*/ 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0" h="990600">
                    <a:moveTo>
                      <a:pt x="113461" y="0"/>
                    </a:moveTo>
                    <a:lnTo>
                      <a:pt x="370399" y="0"/>
                    </a:lnTo>
                    <a:lnTo>
                      <a:pt x="350520" y="193040"/>
                    </a:lnTo>
                    <a:cubicBezTo>
                      <a:pt x="350520" y="506837"/>
                      <a:pt x="480383" y="802322"/>
                      <a:pt x="701040" y="990600"/>
                    </a:cubicBezTo>
                    <a:cubicBezTo>
                      <a:pt x="313866" y="990600"/>
                      <a:pt x="0" y="633520"/>
                      <a:pt x="0" y="193040"/>
                    </a:cubicBezTo>
                    <a:cubicBezTo>
                      <a:pt x="0" y="137980"/>
                      <a:pt x="4904" y="84223"/>
                      <a:pt x="14243" y="32304"/>
                    </a:cubicBezTo>
                    <a:lnTo>
                      <a:pt x="19319" y="13701"/>
                    </a:lnTo>
                    <a:lnTo>
                      <a:pt x="39405" y="7466"/>
                    </a:lnTo>
                    <a:cubicBezTo>
                      <a:pt x="63326" y="2571"/>
                      <a:pt x="88093" y="0"/>
                      <a:pt x="1134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四角形: 角を丸くする 22">
                <a:extLst>
                  <a:ext uri="{FF2B5EF4-FFF2-40B4-BE49-F238E27FC236}">
                    <a16:creationId xmlns:a16="http://schemas.microsoft.com/office/drawing/2014/main" id="{01C1565C-EAA6-43CC-8219-0335039DD558}"/>
                  </a:ext>
                </a:extLst>
              </p:cNvPr>
              <p:cNvSpPr/>
              <p:nvPr/>
            </p:nvSpPr>
            <p:spPr>
              <a:xfrm>
                <a:off x="849034" y="4740924"/>
                <a:ext cx="8026087" cy="7176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研修で一番大変だったことは</a:t>
                </a:r>
              </a:p>
            </p:txBody>
          </p:sp>
        </p:grpSp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0672AB85-BAA5-4180-84A7-26B3BA3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91208" y="213066"/>
              <a:ext cx="1036410" cy="1036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0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B62BACFD-1AB6-4C46-A2B5-6E91457AC1E8}"/>
              </a:ext>
            </a:extLst>
          </p:cNvPr>
          <p:cNvGrpSpPr/>
          <p:nvPr/>
        </p:nvGrpSpPr>
        <p:grpSpPr>
          <a:xfrm>
            <a:off x="0" y="1"/>
            <a:ext cx="12192000" cy="6857999"/>
            <a:chOff x="0" y="0"/>
            <a:chExt cx="12192000" cy="6857999"/>
          </a:xfrm>
        </p:grpSpPr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250C3018-FBCA-44C8-8BB3-084D92FD5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9006715-050B-420B-BE05-ED18404F2DB1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C2663F9-45DE-4EA4-9699-8A66E237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-1472406"/>
            <a:ext cx="10515600" cy="1325563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E68A41-B98F-465C-87A8-83D89B5C5D0D}"/>
              </a:ext>
            </a:extLst>
          </p:cNvPr>
          <p:cNvSpPr txBox="1"/>
          <p:nvPr/>
        </p:nvSpPr>
        <p:spPr>
          <a:xfrm>
            <a:off x="8000505" y="53149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できること</a:t>
            </a:r>
          </a:p>
        </p:txBody>
      </p:sp>
      <p:pic>
        <p:nvPicPr>
          <p:cNvPr id="22" name="グラフィックス 21" descr="物語 単色塗りつぶし">
            <a:extLst>
              <a:ext uri="{FF2B5EF4-FFF2-40B4-BE49-F238E27FC236}">
                <a16:creationId xmlns:a16="http://schemas.microsoft.com/office/drawing/2014/main" id="{2676364F-1265-4A7F-A358-01F9516AE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2785" y="1389063"/>
            <a:ext cx="3524250" cy="3524250"/>
          </a:xfrm>
          <a:prstGeom prst="rect">
            <a:avLst/>
          </a:prstGeom>
        </p:spPr>
      </p:pic>
      <p:pic>
        <p:nvPicPr>
          <p:cNvPr id="24" name="グラフィックス 23" descr="付箋 単色塗りつぶし">
            <a:extLst>
              <a:ext uri="{FF2B5EF4-FFF2-40B4-BE49-F238E27FC236}">
                <a16:creationId xmlns:a16="http://schemas.microsoft.com/office/drawing/2014/main" id="{6C3AF6ED-4AB2-4389-AFE7-7B0D90ABD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0505" y="3026726"/>
            <a:ext cx="1276350" cy="127635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8D9536-5084-4F7B-B559-53FA26C4BF22}"/>
              </a:ext>
            </a:extLst>
          </p:cNvPr>
          <p:cNvSpPr txBox="1"/>
          <p:nvPr/>
        </p:nvSpPr>
        <p:spPr>
          <a:xfrm>
            <a:off x="2446871" y="5176549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やりたい</a:t>
            </a:r>
            <a:r>
              <a:rPr kumimoji="1" lang="ja-JP" altLang="en-US" sz="320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こと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98D67E5-8911-4D2D-9615-3BD8F7EFE7B4}"/>
              </a:ext>
            </a:extLst>
          </p:cNvPr>
          <p:cNvGrpSpPr/>
          <p:nvPr/>
        </p:nvGrpSpPr>
        <p:grpSpPr>
          <a:xfrm>
            <a:off x="1285827" y="492216"/>
            <a:ext cx="9138690" cy="972902"/>
            <a:chOff x="558675" y="1884246"/>
            <a:chExt cx="9138690" cy="972902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C4428E55-F62A-4712-976D-D5A3547FAFCB}"/>
                </a:ext>
              </a:extLst>
            </p:cNvPr>
            <p:cNvGrpSpPr/>
            <p:nvPr/>
          </p:nvGrpSpPr>
          <p:grpSpPr>
            <a:xfrm>
              <a:off x="1527808" y="2022545"/>
              <a:ext cx="8169557" cy="834603"/>
              <a:chOff x="1686791" y="4426618"/>
              <a:chExt cx="4622701" cy="1020703"/>
            </a:xfrm>
            <a:solidFill>
              <a:schemeClr val="bg1"/>
            </a:solidFill>
          </p:grpSpPr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1FF5B78F-D936-46A2-87C7-54710C50065C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B5D28132-DA43-454C-B6C1-CF716426CCC0}"/>
                  </a:ext>
                </a:extLst>
              </p:cNvPr>
              <p:cNvSpPr/>
              <p:nvPr/>
            </p:nvSpPr>
            <p:spPr>
              <a:xfrm>
                <a:off x="1767972" y="4426618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限られた時間でいい発表を考えること</a:t>
                </a:r>
              </a:p>
            </p:txBody>
          </p:sp>
        </p:grpSp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2E87D4C7-268B-4B8B-B396-540F5B6F1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8675" y="1884246"/>
              <a:ext cx="865238" cy="86523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5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52C43B2-B363-492B-9A69-5393F12A0E0D}"/>
              </a:ext>
            </a:extLst>
          </p:cNvPr>
          <p:cNvGrpSpPr/>
          <p:nvPr/>
        </p:nvGrpSpPr>
        <p:grpSpPr>
          <a:xfrm>
            <a:off x="620806" y="3233354"/>
            <a:ext cx="9298020" cy="1261367"/>
            <a:chOff x="620807" y="3038036"/>
            <a:chExt cx="9298020" cy="1261367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0503CD1E-B5D2-456B-9B88-5433B624B152}"/>
                </a:ext>
              </a:extLst>
            </p:cNvPr>
            <p:cNvGrpSpPr/>
            <p:nvPr/>
          </p:nvGrpSpPr>
          <p:grpSpPr>
            <a:xfrm>
              <a:off x="1637729" y="3402302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31BF3E94-7F1A-4252-AAD8-3820EDC6D552}"/>
                  </a:ext>
                </a:extLst>
              </p:cNvPr>
              <p:cNvSpPr/>
              <p:nvPr/>
            </p:nvSpPr>
            <p:spPr>
              <a:xfrm rot="5557433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D4DE18AE-992F-467C-AE43-18CF9542619D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dirty="0">
                    <a:solidFill>
                      <a:schemeClr val="tx1"/>
                    </a:solidFill>
                  </a:rPr>
                  <a:t>ロジック、コード、</a:t>
                </a:r>
                <a:r>
                  <a:rPr lang="en-US" altLang="ja-JP" sz="2400" dirty="0">
                    <a:solidFill>
                      <a:schemeClr val="tx1"/>
                    </a:solidFill>
                  </a:rPr>
                  <a:t>DB</a:t>
                </a:r>
                <a:r>
                  <a:rPr lang="ja-JP" altLang="en-US" sz="2400" dirty="0">
                    <a:solidFill>
                      <a:schemeClr val="tx1"/>
                    </a:solidFill>
                  </a:rPr>
                  <a:t>を一本に繋げられたとき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EE26FD1-641A-4FA5-A983-A1A8F7D2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807" y="3038036"/>
              <a:ext cx="869238" cy="853528"/>
            </a:xfrm>
            <a:prstGeom prst="ellipse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621C4D7-492A-4E72-A8FB-237CFBCC35F2}"/>
              </a:ext>
            </a:extLst>
          </p:cNvPr>
          <p:cNvGrpSpPr/>
          <p:nvPr/>
        </p:nvGrpSpPr>
        <p:grpSpPr>
          <a:xfrm>
            <a:off x="699384" y="2031854"/>
            <a:ext cx="9171653" cy="1254449"/>
            <a:chOff x="738642" y="4157353"/>
            <a:chExt cx="9171653" cy="1254449"/>
          </a:xfrm>
        </p:grpSpPr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BFDFE6AA-EE5A-4BB1-A6C3-95849E9FC2FB}"/>
                </a:ext>
              </a:extLst>
            </p:cNvPr>
            <p:cNvGrpSpPr/>
            <p:nvPr/>
          </p:nvGrpSpPr>
          <p:grpSpPr>
            <a:xfrm>
              <a:off x="1629197" y="4514701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5A37EC92-8251-4B46-8DC1-A86922364CC5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E4B6C55F-4838-4E49-A2A3-E6F9FC5E5A7F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自分のコードで機能が作動したとき</a:t>
                </a:r>
                <a:endParaRPr kumimoji="1" lang="en-US" altLang="ja-JP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FBF0D115-41E8-4391-A395-379A4C38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42" y="4157353"/>
              <a:ext cx="793545" cy="892722"/>
            </a:xfrm>
            <a:prstGeom prst="ellipse">
              <a:avLst/>
            </a:prstGeom>
          </p:spPr>
        </p:pic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DFE8F15-7EFB-4B8A-AA55-BD6F82783E7C}"/>
              </a:ext>
            </a:extLst>
          </p:cNvPr>
          <p:cNvGrpSpPr/>
          <p:nvPr/>
        </p:nvGrpSpPr>
        <p:grpSpPr>
          <a:xfrm>
            <a:off x="633789" y="5461805"/>
            <a:ext cx="9250231" cy="1267222"/>
            <a:chOff x="558675" y="1884246"/>
            <a:chExt cx="9250231" cy="1267222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C246B47C-32B7-4C16-A765-FE8657EEB526}"/>
                </a:ext>
              </a:extLst>
            </p:cNvPr>
            <p:cNvGrpSpPr/>
            <p:nvPr/>
          </p:nvGrpSpPr>
          <p:grpSpPr>
            <a:xfrm>
              <a:off x="1527808" y="2254367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82965BD6-35D9-41A8-A05C-58847AFBC5E4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6DBDAF24-54A8-44FE-8A13-98D7BE2F0FC1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dirty="0">
                    <a:solidFill>
                      <a:schemeClr val="tx1"/>
                    </a:solidFill>
                  </a:rPr>
                  <a:t>システムが出来上がっていくこと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189555D7-EAA3-4AD1-BFDF-940640BC2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675" y="1884246"/>
              <a:ext cx="865238" cy="865238"/>
            </a:xfrm>
            <a:prstGeom prst="ellipse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E5E452-BEEA-4875-B706-2C661E9E79A0}"/>
              </a:ext>
            </a:extLst>
          </p:cNvPr>
          <p:cNvGrpSpPr/>
          <p:nvPr/>
        </p:nvGrpSpPr>
        <p:grpSpPr>
          <a:xfrm>
            <a:off x="699384" y="879624"/>
            <a:ext cx="9219442" cy="1287082"/>
            <a:chOff x="686726" y="5481822"/>
            <a:chExt cx="9219442" cy="1287082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725BCD-8C7C-4286-B3A0-4485149A89D4}"/>
                </a:ext>
              </a:extLst>
            </p:cNvPr>
            <p:cNvGrpSpPr/>
            <p:nvPr/>
          </p:nvGrpSpPr>
          <p:grpSpPr>
            <a:xfrm>
              <a:off x="1690697" y="5875982"/>
              <a:ext cx="8215471" cy="892922"/>
              <a:chOff x="1706813" y="4715243"/>
              <a:chExt cx="4648681" cy="1092026"/>
            </a:xfrm>
            <a:solidFill>
              <a:schemeClr val="bg1"/>
            </a:solidFill>
          </p:grpSpPr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685D37F6-98F3-43FC-A5FB-433228473DB3}"/>
                  </a:ext>
                </a:extLst>
              </p:cNvPr>
              <p:cNvSpPr/>
              <p:nvPr/>
            </p:nvSpPr>
            <p:spPr>
              <a:xfrm rot="5065794">
                <a:off x="1514239" y="4907817"/>
                <a:ext cx="737189" cy="352042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7" name="四角形: 角を丸くする 26">
                <a:extLst>
                  <a:ext uri="{FF2B5EF4-FFF2-40B4-BE49-F238E27FC236}">
                    <a16:creationId xmlns:a16="http://schemas.microsoft.com/office/drawing/2014/main" id="{8D675B36-4684-4899-AFEC-8A02B20037AC}"/>
                  </a:ext>
                </a:extLst>
              </p:cNvPr>
              <p:cNvSpPr/>
              <p:nvPr/>
            </p:nvSpPr>
            <p:spPr>
              <a:xfrm>
                <a:off x="1813974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dirty="0">
                    <a:solidFill>
                      <a:schemeClr val="tx1"/>
                    </a:solidFill>
                  </a:rPr>
                  <a:t>自分のやっていることが反映されたとき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338B90E-A4CC-4BFB-9E29-A573694E7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726" y="5481822"/>
              <a:ext cx="888618" cy="904958"/>
            </a:xfrm>
            <a:prstGeom prst="ellipse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D9CC572-753D-470E-B3A3-196990CE2CA9}"/>
              </a:ext>
            </a:extLst>
          </p:cNvPr>
          <p:cNvGrpSpPr/>
          <p:nvPr/>
        </p:nvGrpSpPr>
        <p:grpSpPr>
          <a:xfrm>
            <a:off x="650279" y="4403672"/>
            <a:ext cx="9287241" cy="1287379"/>
            <a:chOff x="613509" y="802942"/>
            <a:chExt cx="9287241" cy="1287379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1A0DABCB-5078-4446-A1B4-C5987602F4AA}"/>
                </a:ext>
              </a:extLst>
            </p:cNvPr>
            <p:cNvGrpSpPr/>
            <p:nvPr/>
          </p:nvGrpSpPr>
          <p:grpSpPr>
            <a:xfrm>
              <a:off x="1589135" y="1153849"/>
              <a:ext cx="8311615" cy="936472"/>
              <a:chOff x="1686791" y="4710132"/>
              <a:chExt cx="4703084" cy="1145287"/>
            </a:xfrm>
            <a:solidFill>
              <a:schemeClr val="bg1"/>
            </a:solidFill>
          </p:grpSpPr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C19FB269-D8EF-4B75-8E67-ECD717EDDACF}"/>
                  </a:ext>
                </a:extLst>
              </p:cNvPr>
              <p:cNvSpPr/>
              <p:nvPr/>
            </p:nvSpPr>
            <p:spPr>
              <a:xfrm rot="5132685">
                <a:off x="1504368" y="4892555"/>
                <a:ext cx="737190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四角形: 角を丸くする 43">
                <a:extLst>
                  <a:ext uri="{FF2B5EF4-FFF2-40B4-BE49-F238E27FC236}">
                    <a16:creationId xmlns:a16="http://schemas.microsoft.com/office/drawing/2014/main" id="{80B1189C-A22D-4C46-9A4A-E352DD95579A}"/>
                  </a:ext>
                </a:extLst>
              </p:cNvPr>
              <p:cNvSpPr/>
              <p:nvPr/>
            </p:nvSpPr>
            <p:spPr>
              <a:xfrm>
                <a:off x="1848355" y="483471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b="0" i="0" dirty="0">
                    <a:solidFill>
                      <a:srgbClr val="1D1C1D"/>
                    </a:solidFill>
                    <a:effectLst/>
                    <a:latin typeface="NotoSansJP"/>
                  </a:rPr>
                  <a:t>思い通りに機能が動いたとき、業後の雑談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825B807E-A0C0-42EC-BC43-6093A0043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139" b="10139"/>
            <a:stretch/>
          </p:blipFill>
          <p:spPr>
            <a:xfrm>
              <a:off x="613509" y="802942"/>
              <a:ext cx="870078" cy="870078"/>
            </a:xfrm>
            <a:prstGeom prst="ellipse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F3EE55A-D501-4CE9-B9A1-6B0670908E41}"/>
              </a:ext>
            </a:extLst>
          </p:cNvPr>
          <p:cNvGrpSpPr/>
          <p:nvPr/>
        </p:nvGrpSpPr>
        <p:grpSpPr>
          <a:xfrm>
            <a:off x="1922211" y="207953"/>
            <a:ext cx="9434879" cy="1036410"/>
            <a:chOff x="1892739" y="213066"/>
            <a:chExt cx="9434879" cy="1036410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81A86F2E-AC6B-4896-A7D6-33F1F5DE3B1C}"/>
                </a:ext>
              </a:extLst>
            </p:cNvPr>
            <p:cNvGrpSpPr/>
            <p:nvPr/>
          </p:nvGrpSpPr>
          <p:grpSpPr>
            <a:xfrm>
              <a:off x="1892739" y="243372"/>
              <a:ext cx="8145221" cy="757678"/>
              <a:chOff x="849034" y="4700895"/>
              <a:chExt cx="8145221" cy="757678"/>
            </a:xfrm>
            <a:solidFill>
              <a:srgbClr val="66FF33"/>
            </a:solidFill>
          </p:grpSpPr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682AD2E-5701-433C-93DD-E602B2D5E5D2}"/>
                  </a:ext>
                </a:extLst>
              </p:cNvPr>
              <p:cNvSpPr/>
              <p:nvPr/>
            </p:nvSpPr>
            <p:spPr>
              <a:xfrm rot="16402151">
                <a:off x="8372724" y="4595692"/>
                <a:ext cx="516328" cy="726734"/>
              </a:xfrm>
              <a:custGeom>
                <a:avLst/>
                <a:gdLst>
                  <a:gd name="connsiteX0" fmla="*/ 113461 w 701040"/>
                  <a:gd name="connsiteY0" fmla="*/ 0 h 990600"/>
                  <a:gd name="connsiteX1" fmla="*/ 370399 w 701040"/>
                  <a:gd name="connsiteY1" fmla="*/ 0 h 990600"/>
                  <a:gd name="connsiteX2" fmla="*/ 350520 w 701040"/>
                  <a:gd name="connsiteY2" fmla="*/ 193040 h 990600"/>
                  <a:gd name="connsiteX3" fmla="*/ 701040 w 701040"/>
                  <a:gd name="connsiteY3" fmla="*/ 990600 h 990600"/>
                  <a:gd name="connsiteX4" fmla="*/ 0 w 701040"/>
                  <a:gd name="connsiteY4" fmla="*/ 193040 h 990600"/>
                  <a:gd name="connsiteX5" fmla="*/ 14243 w 701040"/>
                  <a:gd name="connsiteY5" fmla="*/ 32304 h 990600"/>
                  <a:gd name="connsiteX6" fmla="*/ 19319 w 701040"/>
                  <a:gd name="connsiteY6" fmla="*/ 13701 h 990600"/>
                  <a:gd name="connsiteX7" fmla="*/ 39405 w 701040"/>
                  <a:gd name="connsiteY7" fmla="*/ 7466 h 990600"/>
                  <a:gd name="connsiteX8" fmla="*/ 113461 w 701040"/>
                  <a:gd name="connsiteY8" fmla="*/ 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0" h="990600">
                    <a:moveTo>
                      <a:pt x="113461" y="0"/>
                    </a:moveTo>
                    <a:lnTo>
                      <a:pt x="370399" y="0"/>
                    </a:lnTo>
                    <a:lnTo>
                      <a:pt x="350520" y="193040"/>
                    </a:lnTo>
                    <a:cubicBezTo>
                      <a:pt x="350520" y="506837"/>
                      <a:pt x="480383" y="802322"/>
                      <a:pt x="701040" y="990600"/>
                    </a:cubicBezTo>
                    <a:cubicBezTo>
                      <a:pt x="313866" y="990600"/>
                      <a:pt x="0" y="633520"/>
                      <a:pt x="0" y="193040"/>
                    </a:cubicBezTo>
                    <a:cubicBezTo>
                      <a:pt x="0" y="137980"/>
                      <a:pt x="4904" y="84223"/>
                      <a:pt x="14243" y="32304"/>
                    </a:cubicBezTo>
                    <a:lnTo>
                      <a:pt x="19319" y="13701"/>
                    </a:lnTo>
                    <a:lnTo>
                      <a:pt x="39405" y="7466"/>
                    </a:lnTo>
                    <a:cubicBezTo>
                      <a:pt x="63326" y="2571"/>
                      <a:pt x="88093" y="0"/>
                      <a:pt x="1134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四角形: 角を丸くする 22">
                <a:extLst>
                  <a:ext uri="{FF2B5EF4-FFF2-40B4-BE49-F238E27FC236}">
                    <a16:creationId xmlns:a16="http://schemas.microsoft.com/office/drawing/2014/main" id="{01C1565C-EAA6-43CC-8219-0335039DD558}"/>
                  </a:ext>
                </a:extLst>
              </p:cNvPr>
              <p:cNvSpPr/>
              <p:nvPr/>
            </p:nvSpPr>
            <p:spPr>
              <a:xfrm>
                <a:off x="849034" y="4740924"/>
                <a:ext cx="8026087" cy="7176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楽しく感じていることは</a:t>
                </a:r>
              </a:p>
            </p:txBody>
          </p:sp>
        </p:grpSp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0672AB85-BAA5-4180-84A7-26B3BA31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91208" y="213066"/>
              <a:ext cx="1036410" cy="1036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90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E5E452-BEEA-4875-B706-2C661E9E79A0}"/>
              </a:ext>
            </a:extLst>
          </p:cNvPr>
          <p:cNvGrpSpPr/>
          <p:nvPr/>
        </p:nvGrpSpPr>
        <p:grpSpPr>
          <a:xfrm>
            <a:off x="955023" y="292794"/>
            <a:ext cx="9219442" cy="1287082"/>
            <a:chOff x="686726" y="5481822"/>
            <a:chExt cx="9219442" cy="1287082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725BCD-8C7C-4286-B3A0-4485149A89D4}"/>
                </a:ext>
              </a:extLst>
            </p:cNvPr>
            <p:cNvGrpSpPr/>
            <p:nvPr/>
          </p:nvGrpSpPr>
          <p:grpSpPr>
            <a:xfrm>
              <a:off x="1690697" y="5875982"/>
              <a:ext cx="8215471" cy="892922"/>
              <a:chOff x="1706813" y="4715243"/>
              <a:chExt cx="4648681" cy="1092026"/>
            </a:xfrm>
            <a:solidFill>
              <a:schemeClr val="bg1"/>
            </a:solidFill>
          </p:grpSpPr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685D37F6-98F3-43FC-A5FB-433228473DB3}"/>
                  </a:ext>
                </a:extLst>
              </p:cNvPr>
              <p:cNvSpPr/>
              <p:nvPr/>
            </p:nvSpPr>
            <p:spPr>
              <a:xfrm rot="5065794">
                <a:off x="1514239" y="4907817"/>
                <a:ext cx="737189" cy="352042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7" name="四角形: 角を丸くする 26">
                <a:extLst>
                  <a:ext uri="{FF2B5EF4-FFF2-40B4-BE49-F238E27FC236}">
                    <a16:creationId xmlns:a16="http://schemas.microsoft.com/office/drawing/2014/main" id="{8D675B36-4684-4899-AFEC-8A02B20037AC}"/>
                  </a:ext>
                </a:extLst>
              </p:cNvPr>
              <p:cNvSpPr/>
              <p:nvPr/>
            </p:nvSpPr>
            <p:spPr>
              <a:xfrm>
                <a:off x="1813974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dirty="0">
                    <a:solidFill>
                      <a:schemeClr val="tx1"/>
                    </a:solidFill>
                  </a:rPr>
                  <a:t>自分のやっていることが反映されたとき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338B90E-A4CC-4BFB-9E29-A573694E7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726" y="5481822"/>
              <a:ext cx="888618" cy="904958"/>
            </a:xfrm>
            <a:prstGeom prst="ellipse">
              <a:avLst/>
            </a:prstGeom>
          </p:spPr>
        </p:pic>
      </p:grp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B7EB57E-3703-4590-A0FF-2AC723CDF203}"/>
              </a:ext>
            </a:extLst>
          </p:cNvPr>
          <p:cNvSpPr txBox="1"/>
          <p:nvPr/>
        </p:nvSpPr>
        <p:spPr>
          <a:xfrm>
            <a:off x="3421627" y="2084440"/>
            <a:ext cx="4670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新しい知識を得る</a:t>
            </a:r>
            <a:endParaRPr kumimoji="1" lang="ja-JP" alt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6" name="矢印: 下 45">
            <a:extLst>
              <a:ext uri="{FF2B5EF4-FFF2-40B4-BE49-F238E27FC236}">
                <a16:creationId xmlns:a16="http://schemas.microsoft.com/office/drawing/2014/main" id="{3FF2EBE9-AE3E-4290-AC25-FF39B1621B82}"/>
              </a:ext>
            </a:extLst>
          </p:cNvPr>
          <p:cNvSpPr/>
          <p:nvPr/>
        </p:nvSpPr>
        <p:spPr>
          <a:xfrm>
            <a:off x="5216012" y="3436410"/>
            <a:ext cx="717755" cy="865239"/>
          </a:xfrm>
          <a:prstGeom prst="down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85CD5866-3C44-4B70-B087-F3E3F21759EB}"/>
              </a:ext>
            </a:extLst>
          </p:cNvPr>
          <p:cNvSpPr txBox="1"/>
          <p:nvPr/>
        </p:nvSpPr>
        <p:spPr>
          <a:xfrm>
            <a:off x="1759975" y="4591790"/>
            <a:ext cx="867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自分の中に吸収できた時の楽しさ</a:t>
            </a:r>
            <a:endParaRPr kumimoji="1" lang="ja-JP" altLang="en-U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39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52C43B2-B363-492B-9A69-5393F12A0E0D}"/>
              </a:ext>
            </a:extLst>
          </p:cNvPr>
          <p:cNvGrpSpPr/>
          <p:nvPr/>
        </p:nvGrpSpPr>
        <p:grpSpPr>
          <a:xfrm>
            <a:off x="576618" y="4275055"/>
            <a:ext cx="9298020" cy="1261367"/>
            <a:chOff x="620807" y="3038036"/>
            <a:chExt cx="9298020" cy="1261367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0503CD1E-B5D2-456B-9B88-5433B624B152}"/>
                </a:ext>
              </a:extLst>
            </p:cNvPr>
            <p:cNvGrpSpPr/>
            <p:nvPr/>
          </p:nvGrpSpPr>
          <p:grpSpPr>
            <a:xfrm>
              <a:off x="1637729" y="3402302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31BF3E94-7F1A-4252-AAD8-3820EDC6D552}"/>
                  </a:ext>
                </a:extLst>
              </p:cNvPr>
              <p:cNvSpPr/>
              <p:nvPr/>
            </p:nvSpPr>
            <p:spPr>
              <a:xfrm rot="5557433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D4DE18AE-992F-467C-AE43-18CF9542619D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エラーを自力で解決する粘り強さが増した</a:t>
                </a:r>
              </a:p>
            </p:txBody>
          </p:sp>
        </p:grp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EE26FD1-641A-4FA5-A983-A1A8F7D2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807" y="3038036"/>
              <a:ext cx="869238" cy="853528"/>
            </a:xfrm>
            <a:prstGeom prst="ellipse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621C4D7-492A-4E72-A8FB-237CFBCC35F2}"/>
              </a:ext>
            </a:extLst>
          </p:cNvPr>
          <p:cNvGrpSpPr/>
          <p:nvPr/>
        </p:nvGrpSpPr>
        <p:grpSpPr>
          <a:xfrm>
            <a:off x="608148" y="3172593"/>
            <a:ext cx="9171653" cy="1254449"/>
            <a:chOff x="738642" y="4157353"/>
            <a:chExt cx="9171653" cy="1254449"/>
          </a:xfrm>
        </p:grpSpPr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BFDFE6AA-EE5A-4BB1-A6C3-95849E9FC2FB}"/>
                </a:ext>
              </a:extLst>
            </p:cNvPr>
            <p:cNvGrpSpPr/>
            <p:nvPr/>
          </p:nvGrpSpPr>
          <p:grpSpPr>
            <a:xfrm>
              <a:off x="1629197" y="4514701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5A37EC92-8251-4B46-8DC1-A86922364CC5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E4B6C55F-4838-4E49-A2A3-E6F9FC5E5A7F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コードを見れば何をしているか分かるようになった</a:t>
                </a:r>
              </a:p>
            </p:txBody>
          </p:sp>
        </p:grpSp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FBF0D115-41E8-4391-A395-379A4C38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642" y="4157353"/>
              <a:ext cx="793545" cy="892722"/>
            </a:xfrm>
            <a:prstGeom prst="ellipse">
              <a:avLst/>
            </a:prstGeom>
          </p:spPr>
        </p:pic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DFE8F15-7EFB-4B8A-AA55-BD6F82783E7C}"/>
              </a:ext>
            </a:extLst>
          </p:cNvPr>
          <p:cNvGrpSpPr/>
          <p:nvPr/>
        </p:nvGrpSpPr>
        <p:grpSpPr>
          <a:xfrm>
            <a:off x="576618" y="5536422"/>
            <a:ext cx="9250231" cy="1267222"/>
            <a:chOff x="558675" y="1884246"/>
            <a:chExt cx="9250231" cy="1267222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C246B47C-32B7-4C16-A765-FE8657EEB526}"/>
                </a:ext>
              </a:extLst>
            </p:cNvPr>
            <p:cNvGrpSpPr/>
            <p:nvPr/>
          </p:nvGrpSpPr>
          <p:grpSpPr>
            <a:xfrm>
              <a:off x="1527808" y="2254367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82965BD6-35D9-41A8-A05C-58847AFBC5E4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6DBDAF24-54A8-44FE-8A13-98D7BE2F0FC1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dirty="0">
                    <a:solidFill>
                      <a:schemeClr val="tx1"/>
                    </a:solidFill>
                  </a:rPr>
                  <a:t>あいまいな箇所の動きが理解できるようになった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189555D7-EAA3-4AD1-BFDF-940640BC2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675" y="1884246"/>
              <a:ext cx="865238" cy="865238"/>
            </a:xfrm>
            <a:prstGeom prst="ellipse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E5E452-BEEA-4875-B706-2C661E9E79A0}"/>
              </a:ext>
            </a:extLst>
          </p:cNvPr>
          <p:cNvGrpSpPr/>
          <p:nvPr/>
        </p:nvGrpSpPr>
        <p:grpSpPr>
          <a:xfrm>
            <a:off x="608148" y="1974093"/>
            <a:ext cx="9273024" cy="1279249"/>
            <a:chOff x="686726" y="5481822"/>
            <a:chExt cx="9273024" cy="1279249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725BCD-8C7C-4286-B3A0-4485149A89D4}"/>
                </a:ext>
              </a:extLst>
            </p:cNvPr>
            <p:cNvGrpSpPr/>
            <p:nvPr/>
          </p:nvGrpSpPr>
          <p:grpSpPr>
            <a:xfrm>
              <a:off x="1690697" y="5875981"/>
              <a:ext cx="8269053" cy="885090"/>
              <a:chOff x="1706813" y="4715243"/>
              <a:chExt cx="4679000" cy="1082448"/>
            </a:xfrm>
            <a:solidFill>
              <a:schemeClr val="bg1"/>
            </a:solidFill>
          </p:grpSpPr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685D37F6-98F3-43FC-A5FB-433228473DB3}"/>
                  </a:ext>
                </a:extLst>
              </p:cNvPr>
              <p:cNvSpPr/>
              <p:nvPr/>
            </p:nvSpPr>
            <p:spPr>
              <a:xfrm rot="5065794">
                <a:off x="1514239" y="4907817"/>
                <a:ext cx="737189" cy="352042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7" name="四角形: 角を丸くする 26">
                <a:extLst>
                  <a:ext uri="{FF2B5EF4-FFF2-40B4-BE49-F238E27FC236}">
                    <a16:creationId xmlns:a16="http://schemas.microsoft.com/office/drawing/2014/main" id="{8D675B36-4684-4899-AFEC-8A02B20037AC}"/>
                  </a:ext>
                </a:extLst>
              </p:cNvPr>
              <p:cNvSpPr/>
              <p:nvPr/>
            </p:nvSpPr>
            <p:spPr>
              <a:xfrm>
                <a:off x="1844293" y="4776988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知識を身に着け、５月の開発のエラーが分かった</a:t>
                </a:r>
              </a:p>
            </p:txBody>
          </p:sp>
        </p:grp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338B90E-A4CC-4BFB-9E29-A573694E7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726" y="5481822"/>
              <a:ext cx="888618" cy="904958"/>
            </a:xfrm>
            <a:prstGeom prst="ellipse">
              <a:avLst/>
            </a:prstGeom>
          </p:spPr>
        </p:pic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8F2B05F-29C4-4116-81A7-8544740B1086}"/>
              </a:ext>
            </a:extLst>
          </p:cNvPr>
          <p:cNvGrpSpPr/>
          <p:nvPr/>
        </p:nvGrpSpPr>
        <p:grpSpPr>
          <a:xfrm>
            <a:off x="1855084" y="222463"/>
            <a:ext cx="9311548" cy="950734"/>
            <a:chOff x="1855084" y="222463"/>
            <a:chExt cx="9311548" cy="950734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81A86F2E-AC6B-4896-A7D6-33F1F5DE3B1C}"/>
                </a:ext>
              </a:extLst>
            </p:cNvPr>
            <p:cNvGrpSpPr/>
            <p:nvPr/>
          </p:nvGrpSpPr>
          <p:grpSpPr>
            <a:xfrm>
              <a:off x="1855084" y="243372"/>
              <a:ext cx="8182876" cy="813004"/>
              <a:chOff x="811379" y="4700895"/>
              <a:chExt cx="8182876" cy="813004"/>
            </a:xfrm>
            <a:solidFill>
              <a:srgbClr val="66FF33"/>
            </a:solidFill>
          </p:grpSpPr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682AD2E-5701-433C-93DD-E602B2D5E5D2}"/>
                  </a:ext>
                </a:extLst>
              </p:cNvPr>
              <p:cNvSpPr/>
              <p:nvPr/>
            </p:nvSpPr>
            <p:spPr>
              <a:xfrm rot="16402151">
                <a:off x="8372724" y="4595692"/>
                <a:ext cx="516328" cy="726734"/>
              </a:xfrm>
              <a:custGeom>
                <a:avLst/>
                <a:gdLst>
                  <a:gd name="connsiteX0" fmla="*/ 113461 w 701040"/>
                  <a:gd name="connsiteY0" fmla="*/ 0 h 990600"/>
                  <a:gd name="connsiteX1" fmla="*/ 370399 w 701040"/>
                  <a:gd name="connsiteY1" fmla="*/ 0 h 990600"/>
                  <a:gd name="connsiteX2" fmla="*/ 350520 w 701040"/>
                  <a:gd name="connsiteY2" fmla="*/ 193040 h 990600"/>
                  <a:gd name="connsiteX3" fmla="*/ 701040 w 701040"/>
                  <a:gd name="connsiteY3" fmla="*/ 990600 h 990600"/>
                  <a:gd name="connsiteX4" fmla="*/ 0 w 701040"/>
                  <a:gd name="connsiteY4" fmla="*/ 193040 h 990600"/>
                  <a:gd name="connsiteX5" fmla="*/ 14243 w 701040"/>
                  <a:gd name="connsiteY5" fmla="*/ 32304 h 990600"/>
                  <a:gd name="connsiteX6" fmla="*/ 19319 w 701040"/>
                  <a:gd name="connsiteY6" fmla="*/ 13701 h 990600"/>
                  <a:gd name="connsiteX7" fmla="*/ 39405 w 701040"/>
                  <a:gd name="connsiteY7" fmla="*/ 7466 h 990600"/>
                  <a:gd name="connsiteX8" fmla="*/ 113461 w 701040"/>
                  <a:gd name="connsiteY8" fmla="*/ 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0" h="990600">
                    <a:moveTo>
                      <a:pt x="113461" y="0"/>
                    </a:moveTo>
                    <a:lnTo>
                      <a:pt x="370399" y="0"/>
                    </a:lnTo>
                    <a:lnTo>
                      <a:pt x="350520" y="193040"/>
                    </a:lnTo>
                    <a:cubicBezTo>
                      <a:pt x="350520" y="506837"/>
                      <a:pt x="480383" y="802322"/>
                      <a:pt x="701040" y="990600"/>
                    </a:cubicBezTo>
                    <a:cubicBezTo>
                      <a:pt x="313866" y="990600"/>
                      <a:pt x="0" y="633520"/>
                      <a:pt x="0" y="193040"/>
                    </a:cubicBezTo>
                    <a:cubicBezTo>
                      <a:pt x="0" y="137980"/>
                      <a:pt x="4904" y="84223"/>
                      <a:pt x="14243" y="32304"/>
                    </a:cubicBezTo>
                    <a:lnTo>
                      <a:pt x="19319" y="13701"/>
                    </a:lnTo>
                    <a:lnTo>
                      <a:pt x="39405" y="7466"/>
                    </a:lnTo>
                    <a:cubicBezTo>
                      <a:pt x="63326" y="2571"/>
                      <a:pt x="88093" y="0"/>
                      <a:pt x="1134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四角形: 角を丸くする 22">
                <a:extLst>
                  <a:ext uri="{FF2B5EF4-FFF2-40B4-BE49-F238E27FC236}">
                    <a16:creationId xmlns:a16="http://schemas.microsoft.com/office/drawing/2014/main" id="{01C1565C-EAA6-43CC-8219-0335039DD558}"/>
                  </a:ext>
                </a:extLst>
              </p:cNvPr>
              <p:cNvSpPr/>
              <p:nvPr/>
            </p:nvSpPr>
            <p:spPr>
              <a:xfrm>
                <a:off x="811379" y="4796250"/>
                <a:ext cx="8026087" cy="7176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自分の成長を感じるエピソードは</a:t>
                </a:r>
              </a:p>
            </p:txBody>
          </p:sp>
        </p:grpSp>
        <p:pic>
          <p:nvPicPr>
            <p:cNvPr id="45" name="図 44">
              <a:extLst>
                <a:ext uri="{FF2B5EF4-FFF2-40B4-BE49-F238E27FC236}">
                  <a16:creationId xmlns:a16="http://schemas.microsoft.com/office/drawing/2014/main" id="{40F26922-E1F1-49B8-9327-6931A12C2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219" t="2411" r="21797" b="5739"/>
            <a:stretch/>
          </p:blipFill>
          <p:spPr>
            <a:xfrm>
              <a:off x="10215898" y="222463"/>
              <a:ext cx="950734" cy="950734"/>
            </a:xfrm>
            <a:prstGeom prst="ellipse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D9CC572-753D-470E-B3A3-196990CE2CA9}"/>
              </a:ext>
            </a:extLst>
          </p:cNvPr>
          <p:cNvGrpSpPr/>
          <p:nvPr/>
        </p:nvGrpSpPr>
        <p:grpSpPr>
          <a:xfrm>
            <a:off x="650279" y="814437"/>
            <a:ext cx="9268547" cy="1277836"/>
            <a:chOff x="613509" y="802942"/>
            <a:chExt cx="9268547" cy="1277836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1A0DABCB-5078-4446-A1B4-C5987602F4AA}"/>
                </a:ext>
              </a:extLst>
            </p:cNvPr>
            <p:cNvGrpSpPr/>
            <p:nvPr/>
          </p:nvGrpSpPr>
          <p:grpSpPr>
            <a:xfrm>
              <a:off x="1589135" y="1153849"/>
              <a:ext cx="8292921" cy="926929"/>
              <a:chOff x="1686791" y="4710132"/>
              <a:chExt cx="4692506" cy="1133616"/>
            </a:xfrm>
            <a:solidFill>
              <a:schemeClr val="bg1"/>
            </a:solidFill>
          </p:grpSpPr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C19FB269-D8EF-4B75-8E67-ECD717EDDACF}"/>
                  </a:ext>
                </a:extLst>
              </p:cNvPr>
              <p:cNvSpPr/>
              <p:nvPr/>
            </p:nvSpPr>
            <p:spPr>
              <a:xfrm rot="5132685">
                <a:off x="1504368" y="4892555"/>
                <a:ext cx="737190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四角形: 角を丸くする 43">
                <a:extLst>
                  <a:ext uri="{FF2B5EF4-FFF2-40B4-BE49-F238E27FC236}">
                    <a16:creationId xmlns:a16="http://schemas.microsoft.com/office/drawing/2014/main" id="{80B1189C-A22D-4C46-9A4A-E352DD95579A}"/>
                  </a:ext>
                </a:extLst>
              </p:cNvPr>
              <p:cNvSpPr/>
              <p:nvPr/>
            </p:nvSpPr>
            <p:spPr>
              <a:xfrm>
                <a:off x="1837777" y="4823045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b="0" i="0" dirty="0">
                    <a:solidFill>
                      <a:srgbClr val="1D1C1D"/>
                    </a:solidFill>
                    <a:effectLst/>
                    <a:latin typeface="NotoSansJP"/>
                  </a:rPr>
                  <a:t>理解が曖昧であった</a:t>
                </a:r>
                <a:r>
                  <a:rPr lang="en-US" altLang="ja-JP" sz="2400" b="0" i="0" dirty="0">
                    <a:solidFill>
                      <a:srgbClr val="1D1C1D"/>
                    </a:solidFill>
                    <a:effectLst/>
                    <a:latin typeface="NotoSansJP"/>
                  </a:rPr>
                  <a:t>DAO</a:t>
                </a:r>
                <a:r>
                  <a:rPr lang="ja-JP" altLang="en-US" sz="2400" b="0" i="0" dirty="0">
                    <a:solidFill>
                      <a:srgbClr val="1D1C1D"/>
                    </a:solidFill>
                    <a:effectLst/>
                    <a:latin typeface="NotoSansJP"/>
                  </a:rPr>
                  <a:t>周辺を理解できた。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825B807E-A0C0-42EC-BC43-6093A0043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139" b="10139"/>
            <a:stretch/>
          </p:blipFill>
          <p:spPr>
            <a:xfrm>
              <a:off x="613509" y="802942"/>
              <a:ext cx="870078" cy="87007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09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4" name="コンテンツ プレースホルダー 13" descr="混乱した人 単色塗りつぶし">
            <a:extLst>
              <a:ext uri="{FF2B5EF4-FFF2-40B4-BE49-F238E27FC236}">
                <a16:creationId xmlns:a16="http://schemas.microsoft.com/office/drawing/2014/main" id="{CD61A676-C5F3-4FCF-B737-D6A8DB319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BB6E36C7-5EF2-4167-93EC-DE2F68473839}"/>
              </a:ext>
            </a:extLst>
          </p:cNvPr>
          <p:cNvGrpSpPr/>
          <p:nvPr/>
        </p:nvGrpSpPr>
        <p:grpSpPr>
          <a:xfrm>
            <a:off x="1068040" y="929464"/>
            <a:ext cx="1164967" cy="1034841"/>
            <a:chOff x="1068040" y="929464"/>
            <a:chExt cx="2849831" cy="2531507"/>
          </a:xfrm>
        </p:grpSpPr>
        <p:pic>
          <p:nvPicPr>
            <p:cNvPr id="16" name="グラフィックス 15" descr="混乱した人 単色塗りつぶし">
              <a:extLst>
                <a:ext uri="{FF2B5EF4-FFF2-40B4-BE49-F238E27FC236}">
                  <a16:creationId xmlns:a16="http://schemas.microsoft.com/office/drawing/2014/main" id="{10CE1B0F-5869-4C36-B8FE-1927CEE6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2859" y="1938522"/>
              <a:ext cx="1522449" cy="1522449"/>
            </a:xfrm>
            <a:prstGeom prst="rect">
              <a:avLst/>
            </a:prstGeom>
          </p:spPr>
        </p:pic>
        <p:pic>
          <p:nvPicPr>
            <p:cNvPr id="20" name="グラフィックス 19" descr="トイレ 枠線">
              <a:extLst>
                <a:ext uri="{FF2B5EF4-FFF2-40B4-BE49-F238E27FC236}">
                  <a16:creationId xmlns:a16="http://schemas.microsoft.com/office/drawing/2014/main" id="{C16CEE36-A344-4A4D-8D47-6E62F47DA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4942" y="929464"/>
              <a:ext cx="1522448" cy="1522448"/>
            </a:xfrm>
            <a:prstGeom prst="rect">
              <a:avLst/>
            </a:prstGeom>
          </p:spPr>
        </p:pic>
        <p:pic>
          <p:nvPicPr>
            <p:cNvPr id="22" name="グラフィックス 21" descr="ラバーカップ 単色塗りつぶし">
              <a:extLst>
                <a:ext uri="{FF2B5EF4-FFF2-40B4-BE49-F238E27FC236}">
                  <a16:creationId xmlns:a16="http://schemas.microsoft.com/office/drawing/2014/main" id="{20E8C8BA-A416-4F8D-BAC4-B11986EC4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8040" y="2287201"/>
              <a:ext cx="660380" cy="660380"/>
            </a:xfrm>
            <a:prstGeom prst="rect">
              <a:avLst/>
            </a:prstGeom>
          </p:spPr>
        </p:pic>
        <p:pic>
          <p:nvPicPr>
            <p:cNvPr id="24" name="グラフィックス 23" descr="トイレット ペーパー 単色塗りつぶし">
              <a:extLst>
                <a:ext uri="{FF2B5EF4-FFF2-40B4-BE49-F238E27FC236}">
                  <a16:creationId xmlns:a16="http://schemas.microsoft.com/office/drawing/2014/main" id="{1E86424E-3808-4410-BDA3-A8C1D87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260533" y="1098622"/>
              <a:ext cx="657338" cy="657338"/>
            </a:xfrm>
            <a:prstGeom prst="rect">
              <a:avLst/>
            </a:prstGeom>
          </p:spPr>
        </p:pic>
      </p:grp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F2B1C170-D2D0-4B85-A9C6-7C3A26123BD5}"/>
              </a:ext>
            </a:extLst>
          </p:cNvPr>
          <p:cNvGrpSpPr/>
          <p:nvPr/>
        </p:nvGrpSpPr>
        <p:grpSpPr>
          <a:xfrm>
            <a:off x="2490908" y="735901"/>
            <a:ext cx="1617180" cy="1325563"/>
            <a:chOff x="858765" y="4167963"/>
            <a:chExt cx="3059106" cy="2507474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5A7F7511-5FF3-43BE-BF70-378307C98CEB}"/>
                </a:ext>
              </a:extLst>
            </p:cNvPr>
            <p:cNvGrpSpPr/>
            <p:nvPr/>
          </p:nvGrpSpPr>
          <p:grpSpPr>
            <a:xfrm>
              <a:off x="858765" y="4167963"/>
              <a:ext cx="3059106" cy="2507474"/>
              <a:chOff x="2794083" y="3386547"/>
              <a:chExt cx="3149420" cy="2570307"/>
            </a:xfrm>
          </p:grpSpPr>
          <p:pic>
            <p:nvPicPr>
              <p:cNvPr id="27" name="グラフィックス 26" descr="洗い立ての洗濯物 枠線">
                <a:extLst>
                  <a:ext uri="{FF2B5EF4-FFF2-40B4-BE49-F238E27FC236}">
                    <a16:creationId xmlns:a16="http://schemas.microsoft.com/office/drawing/2014/main" id="{0ACCEB2B-2443-4EFC-931F-074B6FB36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524282" y="34078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グラフィックス 28" descr="ハイハイ 単色塗りつぶし">
                <a:extLst>
                  <a:ext uri="{FF2B5EF4-FFF2-40B4-BE49-F238E27FC236}">
                    <a16:creationId xmlns:a16="http://schemas.microsoft.com/office/drawing/2014/main" id="{B840CC5A-578D-484F-829B-0B4EE44C9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794083" y="4519688"/>
                <a:ext cx="1437166" cy="1437166"/>
              </a:xfrm>
              <a:prstGeom prst="rect">
                <a:avLst/>
              </a:prstGeom>
            </p:spPr>
          </p:pic>
          <p:sp>
            <p:nvSpPr>
              <p:cNvPr id="30" name="思考の吹き出し: 雲形 29">
                <a:extLst>
                  <a:ext uri="{FF2B5EF4-FFF2-40B4-BE49-F238E27FC236}">
                    <a16:creationId xmlns:a16="http://schemas.microsoft.com/office/drawing/2014/main" id="{E398B2D4-A9B0-447D-A477-15EEE1D2F9A8}"/>
                  </a:ext>
                </a:extLst>
              </p:cNvPr>
              <p:cNvSpPr/>
              <p:nvPr/>
            </p:nvSpPr>
            <p:spPr>
              <a:xfrm>
                <a:off x="4059227" y="3386547"/>
                <a:ext cx="1884276" cy="1095153"/>
              </a:xfrm>
              <a:prstGeom prst="cloudCallout">
                <a:avLst>
                  <a:gd name="adj1" fmla="val -52997"/>
                  <a:gd name="adj2" fmla="val 8580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34" name="グラフィックス 33" descr="水筒 単色塗りつぶし">
              <a:extLst>
                <a:ext uri="{FF2B5EF4-FFF2-40B4-BE49-F238E27FC236}">
                  <a16:creationId xmlns:a16="http://schemas.microsoft.com/office/drawing/2014/main" id="{9D444916-DCC9-4920-9F05-F7795835E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6200000">
              <a:off x="2291239" y="5999108"/>
              <a:ext cx="632302" cy="429922"/>
            </a:xfrm>
            <a:prstGeom prst="rect">
              <a:avLst/>
            </a:prstGeom>
          </p:spPr>
        </p:pic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C4F9EFB6-6183-4A1A-AAEC-83C5F7EB72F3}"/>
              </a:ext>
            </a:extLst>
          </p:cNvPr>
          <p:cNvGrpSpPr/>
          <p:nvPr/>
        </p:nvGrpSpPr>
        <p:grpSpPr>
          <a:xfrm>
            <a:off x="5941638" y="1484486"/>
            <a:ext cx="4504635" cy="4329222"/>
            <a:chOff x="8095507" y="1915210"/>
            <a:chExt cx="3258292" cy="4329222"/>
          </a:xfrm>
        </p:grpSpPr>
        <p:sp>
          <p:nvSpPr>
            <p:cNvPr id="28" name="四角形: 角を丸くする 27">
              <a:extLst>
                <a:ext uri="{FF2B5EF4-FFF2-40B4-BE49-F238E27FC236}">
                  <a16:creationId xmlns:a16="http://schemas.microsoft.com/office/drawing/2014/main" id="{E7309D0A-FC6A-436A-96F9-90A0E4412AD6}"/>
                </a:ext>
              </a:extLst>
            </p:cNvPr>
            <p:cNvSpPr/>
            <p:nvPr/>
          </p:nvSpPr>
          <p:spPr>
            <a:xfrm>
              <a:off x="8095507" y="1915210"/>
              <a:ext cx="3258292" cy="4329222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FA08323A-EFB0-40DE-89BF-8E67AA838306}"/>
                </a:ext>
              </a:extLst>
            </p:cNvPr>
            <p:cNvSpPr txBox="1"/>
            <p:nvPr/>
          </p:nvSpPr>
          <p:spPr>
            <a:xfrm>
              <a:off x="8833262" y="1962750"/>
              <a:ext cx="1677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800" b="1" dirty="0">
                  <a:latin typeface="+mn-ea"/>
                </a:rPr>
                <a:t>支出分析</a:t>
              </a:r>
              <a:endParaRPr kumimoji="1" lang="en-US" altLang="ja-JP" sz="2800" b="1" dirty="0">
                <a:latin typeface="+mn-ea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EAB7D3B8-1558-4717-991B-5220F45D728E}"/>
                </a:ext>
              </a:extLst>
            </p:cNvPr>
            <p:cNvSpPr txBox="1"/>
            <p:nvPr/>
          </p:nvSpPr>
          <p:spPr>
            <a:xfrm>
              <a:off x="8537862" y="3744630"/>
              <a:ext cx="22824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使用終了日</a:t>
              </a:r>
              <a:endParaRPr lang="en-US" altLang="ja-JP" b="1" dirty="0"/>
            </a:p>
            <a:p>
              <a:pPr algn="ctr"/>
              <a:r>
                <a:rPr lang="ja-JP" altLang="en-US" b="1" dirty="0"/>
                <a:t>↓</a:t>
              </a:r>
              <a:endParaRPr lang="en-US" altLang="ja-JP" b="1" dirty="0"/>
            </a:p>
            <a:p>
              <a:pPr algn="ctr"/>
              <a:r>
                <a:rPr lang="ja-JP" altLang="en-US" b="1" dirty="0"/>
                <a:t>毎</a:t>
              </a:r>
              <a:r>
                <a:rPr kumimoji="1" lang="ja-JP" altLang="en-US" b="1" dirty="0"/>
                <a:t>月の</a:t>
              </a:r>
              <a:r>
                <a:rPr lang="ja-JP" altLang="en-US" b="1" dirty="0"/>
                <a:t>出費</a:t>
              </a:r>
              <a:r>
                <a:rPr kumimoji="1" lang="ja-JP" altLang="en-US" b="1" dirty="0"/>
                <a:t>を算出。</a:t>
              </a:r>
              <a:endParaRPr kumimoji="1" lang="en-US" altLang="ja-JP" sz="2800" b="1" dirty="0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6C6BF8AD-5C69-4B31-BB5C-701027DAA1F1}"/>
              </a:ext>
            </a:extLst>
          </p:cNvPr>
          <p:cNvGrpSpPr/>
          <p:nvPr/>
        </p:nvGrpSpPr>
        <p:grpSpPr>
          <a:xfrm>
            <a:off x="1395938" y="2460300"/>
            <a:ext cx="4360643" cy="3126106"/>
            <a:chOff x="1689994" y="1670428"/>
            <a:chExt cx="4360643" cy="3126106"/>
          </a:xfrm>
        </p:grpSpPr>
        <p:pic>
          <p:nvPicPr>
            <p:cNvPr id="4" name="グラフィックス 3" descr="翼の付いたお金 単色塗りつぶし">
              <a:extLst>
                <a:ext uri="{FF2B5EF4-FFF2-40B4-BE49-F238E27FC236}">
                  <a16:creationId xmlns:a16="http://schemas.microsoft.com/office/drawing/2014/main" id="{D092000C-3EC5-4B3E-96E8-FE6EB9D38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837052" y="1670428"/>
              <a:ext cx="1213585" cy="1213585"/>
            </a:xfrm>
            <a:prstGeom prst="rect">
              <a:avLst/>
            </a:prstGeom>
          </p:spPr>
        </p:pic>
        <p:pic>
          <p:nvPicPr>
            <p:cNvPr id="11" name="グラフィックス 10" descr="歯磨き粉 枠線">
              <a:extLst>
                <a:ext uri="{FF2B5EF4-FFF2-40B4-BE49-F238E27FC236}">
                  <a16:creationId xmlns:a16="http://schemas.microsoft.com/office/drawing/2014/main" id="{B227A7B5-32CE-400D-8D6E-CD37D201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803644" y="3995784"/>
              <a:ext cx="800750" cy="800750"/>
            </a:xfrm>
            <a:prstGeom prst="rect">
              <a:avLst/>
            </a:prstGeom>
          </p:spPr>
        </p:pic>
        <p:pic>
          <p:nvPicPr>
            <p:cNvPr id="13" name="グラフィックス 12" descr="消毒薬 単色塗りつぶし">
              <a:extLst>
                <a:ext uri="{FF2B5EF4-FFF2-40B4-BE49-F238E27FC236}">
                  <a16:creationId xmlns:a16="http://schemas.microsoft.com/office/drawing/2014/main" id="{F6DCB6CA-0055-40BF-B1A1-BC57BC7E6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89994" y="2971799"/>
              <a:ext cx="914400" cy="914400"/>
            </a:xfrm>
            <a:prstGeom prst="rect">
              <a:avLst/>
            </a:prstGeom>
          </p:spPr>
        </p:pic>
        <p:pic>
          <p:nvPicPr>
            <p:cNvPr id="17" name="グラフィックス 16" descr="実行 単色塗りつぶし">
              <a:extLst>
                <a:ext uri="{FF2B5EF4-FFF2-40B4-BE49-F238E27FC236}">
                  <a16:creationId xmlns:a16="http://schemas.microsoft.com/office/drawing/2014/main" id="{128794D8-D7D3-4935-9A4F-DD7106117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642866" y="2524590"/>
              <a:ext cx="2051196" cy="2051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0011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頭痛 - 無料ピクトグラム｜白黒イラスト">
            <a:extLst>
              <a:ext uri="{FF2B5EF4-FFF2-40B4-BE49-F238E27FC236}">
                <a16:creationId xmlns:a16="http://schemas.microsoft.com/office/drawing/2014/main" id="{90A702E4-BE0C-43BD-829D-6EE014F7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5" y="1618015"/>
            <a:ext cx="4696934" cy="238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924A5EC-4793-482C-8671-094B424B5130}"/>
              </a:ext>
            </a:extLst>
          </p:cNvPr>
          <p:cNvSpPr txBox="1"/>
          <p:nvPr/>
        </p:nvSpPr>
        <p:spPr>
          <a:xfrm>
            <a:off x="5243586" y="1441174"/>
            <a:ext cx="64504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/>
              <a:t>６月初旬</a:t>
            </a:r>
            <a:endParaRPr kumimoji="1" lang="en-US" altLang="ja-JP" sz="3200" b="1" dirty="0"/>
          </a:p>
          <a:p>
            <a:r>
              <a:rPr lang="ja-JP" altLang="en-US" dirty="0"/>
              <a:t>・毎日頭痛い</a:t>
            </a:r>
            <a:endParaRPr kumimoji="1" lang="en-US" altLang="ja-JP" dirty="0"/>
          </a:p>
          <a:p>
            <a:r>
              <a:rPr lang="ja-JP" altLang="en-US" dirty="0"/>
              <a:t>・とにかく迷惑かけたくない</a:t>
            </a:r>
            <a:endParaRPr lang="en-US" altLang="ja-JP" dirty="0"/>
          </a:p>
          <a:p>
            <a:r>
              <a:rPr lang="ja-JP" altLang="en-US" dirty="0"/>
              <a:t>・計画通りに進まない</a:t>
            </a:r>
            <a:endParaRPr lang="en-US" altLang="ja-JP" dirty="0"/>
          </a:p>
          <a:p>
            <a:r>
              <a:rPr lang="ja-JP" altLang="en-US" dirty="0"/>
              <a:t>・できればデータの受け渡しやりたくない</a:t>
            </a:r>
            <a:endParaRPr lang="en-US" altLang="ja-JP" dirty="0"/>
          </a:p>
          <a:p>
            <a:r>
              <a:rPr lang="ja-JP" altLang="en-US" dirty="0"/>
              <a:t>・なんとかしたいけどどうにもならない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A07F524D-F632-49BA-A4C9-1E8F87F9DA17}"/>
              </a:ext>
            </a:extLst>
          </p:cNvPr>
          <p:cNvSpPr/>
          <p:nvPr/>
        </p:nvSpPr>
        <p:spPr>
          <a:xfrm>
            <a:off x="5243586" y="3603488"/>
            <a:ext cx="864704" cy="56653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F8953F9-4A3C-4960-B1C5-D4716D4C6772}"/>
              </a:ext>
            </a:extLst>
          </p:cNvPr>
          <p:cNvSpPr txBox="1"/>
          <p:nvPr/>
        </p:nvSpPr>
        <p:spPr>
          <a:xfrm>
            <a:off x="633859" y="4511429"/>
            <a:ext cx="62209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/>
          </a:p>
          <a:p>
            <a:r>
              <a:rPr kumimoji="1" lang="ja-JP" altLang="en-US" dirty="0"/>
              <a:t>・毎日少しずつ業後に</a:t>
            </a:r>
            <a:r>
              <a:rPr lang="ja-JP" altLang="en-US" dirty="0"/>
              <a:t>データベース関連の動画視聴</a:t>
            </a:r>
            <a:endParaRPr lang="en-US" altLang="ja-JP" dirty="0"/>
          </a:p>
          <a:p>
            <a:r>
              <a:rPr lang="ja-JP" altLang="en-US" dirty="0"/>
              <a:t>・些細</a:t>
            </a:r>
            <a:r>
              <a:rPr kumimoji="1" lang="ja-JP" altLang="en-US" dirty="0"/>
              <a:t>なことでも頻繁に進捗共有</a:t>
            </a:r>
            <a:endParaRPr kumimoji="1" lang="en-US" altLang="ja-JP" dirty="0"/>
          </a:p>
          <a:p>
            <a:r>
              <a:rPr lang="ja-JP" altLang="en-US" dirty="0"/>
              <a:t>・とにかく会話する</a:t>
            </a:r>
            <a:endParaRPr lang="en-US" altLang="ja-JP" dirty="0"/>
          </a:p>
          <a:p>
            <a:r>
              <a:rPr kumimoji="1" lang="ja-JP" altLang="en-US" dirty="0"/>
              <a:t>・なんでも議事録に書く</a:t>
            </a:r>
            <a:endParaRPr kumimoji="1" lang="en-US" altLang="ja-JP" dirty="0"/>
          </a:p>
          <a:p>
            <a:r>
              <a:rPr kumimoji="1" lang="ja-JP" altLang="en-US" sz="2400" b="1" dirty="0">
                <a:solidFill>
                  <a:srgbClr val="FF0000"/>
                </a:solidFill>
              </a:rPr>
              <a:t>⇒積み重ねが大事、筋トレと一緒か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1030" name="Picture 6" descr="スポーツ 筋肉トレーニング | 無料イラスト素材｜素材ラボ">
            <a:extLst>
              <a:ext uri="{FF2B5EF4-FFF2-40B4-BE49-F238E27FC236}">
                <a16:creationId xmlns:a16="http://schemas.microsoft.com/office/drawing/2014/main" id="{EA2743B5-0530-45EC-AD2D-C5A9F9423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296" y="4170018"/>
            <a:ext cx="2987405" cy="261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89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02BFF2-D9EE-466F-953C-0301040E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316" y="3533916"/>
            <a:ext cx="5208105" cy="2762849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929C3F5-9A5B-4D8B-B76E-852FE01942C1}"/>
              </a:ext>
            </a:extLst>
          </p:cNvPr>
          <p:cNvSpPr txBox="1"/>
          <p:nvPr/>
        </p:nvSpPr>
        <p:spPr>
          <a:xfrm>
            <a:off x="864704" y="1877897"/>
            <a:ext cx="4821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現在</a:t>
            </a:r>
            <a:endParaRPr kumimoji="1" lang="en-US" altLang="ja-JP" b="1" dirty="0"/>
          </a:p>
          <a:p>
            <a:r>
              <a:rPr lang="ja-JP" altLang="en-US" dirty="0"/>
              <a:t>・根拠をもってコードを書ける</a:t>
            </a:r>
            <a:endParaRPr lang="en-US" altLang="ja-JP" dirty="0"/>
          </a:p>
          <a:p>
            <a:r>
              <a:rPr lang="ja-JP" altLang="en-US" dirty="0"/>
              <a:t>・話し合いまとめる能力</a:t>
            </a:r>
            <a:r>
              <a:rPr lang="en-US" altLang="ja-JP" dirty="0"/>
              <a:t>up</a:t>
            </a:r>
          </a:p>
          <a:p>
            <a:r>
              <a:rPr lang="ja-JP" altLang="en-US" dirty="0"/>
              <a:t>・進捗共有のおかげで共有がスラスラできる</a:t>
            </a:r>
            <a:endParaRPr lang="en-US" altLang="ja-JP" dirty="0"/>
          </a:p>
          <a:p>
            <a:r>
              <a:rPr lang="ja-JP" altLang="en-US" dirty="0"/>
              <a:t>・協力すればなんでもできる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546CDC-7AF5-487F-BDE9-B2C526D9F295}"/>
              </a:ext>
            </a:extLst>
          </p:cNvPr>
          <p:cNvSpPr txBox="1"/>
          <p:nvPr/>
        </p:nvSpPr>
        <p:spPr>
          <a:xfrm>
            <a:off x="7325832" y="2693505"/>
            <a:ext cx="3328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自分にとってのダンベル</a:t>
            </a:r>
            <a:r>
              <a:rPr lang="ja-JP" altLang="en-US" sz="2000" dirty="0"/>
              <a:t>↓</a:t>
            </a:r>
            <a:endParaRPr kumimoji="1" lang="ja-JP" altLang="en-US" sz="2000" dirty="0"/>
          </a:p>
        </p:txBody>
      </p:sp>
      <p:pic>
        <p:nvPicPr>
          <p:cNvPr id="2050" name="Picture 2" descr="マッチョのフリーアイコン3 | アイコン素材ダウンロードサイト「icooon-mono」 |  商用利用可能なアイコン素材が無料(フリー)ダウンロードできるサイト">
            <a:extLst>
              <a:ext uri="{FF2B5EF4-FFF2-40B4-BE49-F238E27FC236}">
                <a16:creationId xmlns:a16="http://schemas.microsoft.com/office/drawing/2014/main" id="{7510ECD8-6951-4690-A107-6F4477E2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48" y="3429000"/>
            <a:ext cx="3396637" cy="339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83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52C43B2-B363-492B-9A69-5393F12A0E0D}"/>
              </a:ext>
            </a:extLst>
          </p:cNvPr>
          <p:cNvGrpSpPr/>
          <p:nvPr/>
        </p:nvGrpSpPr>
        <p:grpSpPr>
          <a:xfrm>
            <a:off x="502940" y="4368185"/>
            <a:ext cx="9298020" cy="1261367"/>
            <a:chOff x="620807" y="3038036"/>
            <a:chExt cx="9298020" cy="1261367"/>
          </a:xfrm>
        </p:grpSpPr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0503CD1E-B5D2-456B-9B88-5433B624B152}"/>
                </a:ext>
              </a:extLst>
            </p:cNvPr>
            <p:cNvGrpSpPr/>
            <p:nvPr/>
          </p:nvGrpSpPr>
          <p:grpSpPr>
            <a:xfrm>
              <a:off x="1637729" y="3402302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34" name="フリーフォーム: 図形 33">
                <a:extLst>
                  <a:ext uri="{FF2B5EF4-FFF2-40B4-BE49-F238E27FC236}">
                    <a16:creationId xmlns:a16="http://schemas.microsoft.com/office/drawing/2014/main" id="{31BF3E94-7F1A-4252-AAD8-3820EDC6D552}"/>
                  </a:ext>
                </a:extLst>
              </p:cNvPr>
              <p:cNvSpPr/>
              <p:nvPr/>
            </p:nvSpPr>
            <p:spPr>
              <a:xfrm rot="5557433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5" name="四角形: 角を丸くする 34">
                <a:extLst>
                  <a:ext uri="{FF2B5EF4-FFF2-40B4-BE49-F238E27FC236}">
                    <a16:creationId xmlns:a16="http://schemas.microsoft.com/office/drawing/2014/main" id="{D4DE18AE-992F-467C-AE43-18CF9542619D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各々が</a:t>
                </a:r>
                <a:r>
                  <a:rPr kumimoji="1" lang="en-US" altLang="ja-JP" sz="2400" dirty="0">
                    <a:solidFill>
                      <a:schemeClr val="tx1"/>
                    </a:solidFill>
                  </a:rPr>
                  <a:t>DAO</a:t>
                </a:r>
                <a:r>
                  <a:rPr kumimoji="1" lang="ja-JP" altLang="en-US" sz="2400" dirty="0">
                    <a:solidFill>
                      <a:schemeClr val="tx1"/>
                    </a:solidFill>
                  </a:rPr>
                  <a:t>などのメソッドをかけるようになった</a:t>
                </a:r>
              </a:p>
            </p:txBody>
          </p:sp>
        </p:grpSp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BEE26FD1-641A-4FA5-A983-A1A8F7D2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807" y="3038036"/>
              <a:ext cx="869238" cy="853528"/>
            </a:xfrm>
            <a:prstGeom prst="ellipse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621C4D7-492A-4E72-A8FB-237CFBCC35F2}"/>
              </a:ext>
            </a:extLst>
          </p:cNvPr>
          <p:cNvGrpSpPr/>
          <p:nvPr/>
        </p:nvGrpSpPr>
        <p:grpSpPr>
          <a:xfrm>
            <a:off x="676011" y="874121"/>
            <a:ext cx="9164912" cy="1280964"/>
            <a:chOff x="695910" y="4186412"/>
            <a:chExt cx="9164912" cy="1280964"/>
          </a:xfrm>
        </p:grpSpPr>
        <p:grpSp>
          <p:nvGrpSpPr>
            <p:cNvPr id="36" name="グループ化 35">
              <a:extLst>
                <a:ext uri="{FF2B5EF4-FFF2-40B4-BE49-F238E27FC236}">
                  <a16:creationId xmlns:a16="http://schemas.microsoft.com/office/drawing/2014/main" id="{BFDFE6AA-EE5A-4BB1-A6C3-95849E9FC2FB}"/>
                </a:ext>
              </a:extLst>
            </p:cNvPr>
            <p:cNvGrpSpPr/>
            <p:nvPr/>
          </p:nvGrpSpPr>
          <p:grpSpPr>
            <a:xfrm>
              <a:off x="1629197" y="4514701"/>
              <a:ext cx="8231625" cy="952675"/>
              <a:chOff x="1686791" y="4710132"/>
              <a:chExt cx="4657822" cy="1165103"/>
            </a:xfrm>
            <a:solidFill>
              <a:schemeClr val="bg1"/>
            </a:solidFill>
          </p:grpSpPr>
          <p:sp>
            <p:nvSpPr>
              <p:cNvPr id="37" name="フリーフォーム: 図形 36">
                <a:extLst>
                  <a:ext uri="{FF2B5EF4-FFF2-40B4-BE49-F238E27FC236}">
                    <a16:creationId xmlns:a16="http://schemas.microsoft.com/office/drawing/2014/main" id="{5A37EC92-8251-4B46-8DC1-A86922364CC5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E4B6C55F-4838-4E49-A2A3-E6F9FC5E5A7F}"/>
                  </a:ext>
                </a:extLst>
              </p:cNvPr>
              <p:cNvSpPr/>
              <p:nvPr/>
            </p:nvSpPr>
            <p:spPr>
              <a:xfrm>
                <a:off x="1803093" y="4854532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コミュニケーション量が増えたこと</a:t>
                </a:r>
              </a:p>
            </p:txBody>
          </p:sp>
        </p:grpSp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FBF0D115-41E8-4391-A395-379A4C38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910" y="4186412"/>
              <a:ext cx="793545" cy="892722"/>
            </a:xfrm>
            <a:prstGeom prst="ellipse">
              <a:avLst/>
            </a:prstGeom>
          </p:spPr>
        </p:pic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DFE8F15-7EFB-4B8A-AA55-BD6F82783E7C}"/>
              </a:ext>
            </a:extLst>
          </p:cNvPr>
          <p:cNvGrpSpPr/>
          <p:nvPr/>
        </p:nvGrpSpPr>
        <p:grpSpPr>
          <a:xfrm>
            <a:off x="668595" y="2085158"/>
            <a:ext cx="9250231" cy="1267222"/>
            <a:chOff x="558675" y="1884246"/>
            <a:chExt cx="9250231" cy="1267222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C246B47C-32B7-4C16-A765-FE8657EEB526}"/>
                </a:ext>
              </a:extLst>
            </p:cNvPr>
            <p:cNvGrpSpPr/>
            <p:nvPr/>
          </p:nvGrpSpPr>
          <p:grpSpPr>
            <a:xfrm>
              <a:off x="1527808" y="2254367"/>
              <a:ext cx="8281098" cy="897101"/>
              <a:chOff x="1686791" y="4710132"/>
              <a:chExt cx="4685816" cy="1097137"/>
            </a:xfrm>
            <a:solidFill>
              <a:schemeClr val="bg1"/>
            </a:solidFill>
          </p:grpSpPr>
          <p:sp>
            <p:nvSpPr>
              <p:cNvPr id="40" name="フリーフォーム: 図形 39">
                <a:extLst>
                  <a:ext uri="{FF2B5EF4-FFF2-40B4-BE49-F238E27FC236}">
                    <a16:creationId xmlns:a16="http://schemas.microsoft.com/office/drawing/2014/main" id="{82965BD6-35D9-41A8-A05C-58847AFBC5E4}"/>
                  </a:ext>
                </a:extLst>
              </p:cNvPr>
              <p:cNvSpPr/>
              <p:nvPr/>
            </p:nvSpPr>
            <p:spPr>
              <a:xfrm rot="5400000">
                <a:off x="1504368" y="4892555"/>
                <a:ext cx="737189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6DBDAF24-54A8-44FE-8A13-98D7BE2F0FC1}"/>
                  </a:ext>
                </a:extLst>
              </p:cNvPr>
              <p:cNvSpPr/>
              <p:nvPr/>
            </p:nvSpPr>
            <p:spPr>
              <a:xfrm>
                <a:off x="1831087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積極的に議論を交わすようになった</a:t>
                </a:r>
              </a:p>
            </p:txBody>
          </p:sp>
        </p:grp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189555D7-EAA3-4AD1-BFDF-940640BC2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675" y="1884246"/>
              <a:ext cx="865238" cy="865238"/>
            </a:xfrm>
            <a:prstGeom prst="ellipse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BE5E452-BEEA-4875-B706-2C661E9E79A0}"/>
              </a:ext>
            </a:extLst>
          </p:cNvPr>
          <p:cNvGrpSpPr/>
          <p:nvPr/>
        </p:nvGrpSpPr>
        <p:grpSpPr>
          <a:xfrm>
            <a:off x="601407" y="5413328"/>
            <a:ext cx="9171653" cy="1287082"/>
            <a:chOff x="686726" y="5481822"/>
            <a:chExt cx="9171653" cy="1287082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8D725BCD-8C7C-4286-B3A0-4485149A89D4}"/>
                </a:ext>
              </a:extLst>
            </p:cNvPr>
            <p:cNvGrpSpPr/>
            <p:nvPr/>
          </p:nvGrpSpPr>
          <p:grpSpPr>
            <a:xfrm>
              <a:off x="1690697" y="5875982"/>
              <a:ext cx="8167682" cy="892922"/>
              <a:chOff x="1706813" y="4715243"/>
              <a:chExt cx="4621640" cy="1092026"/>
            </a:xfrm>
            <a:solidFill>
              <a:schemeClr val="bg1"/>
            </a:solidFill>
          </p:grpSpPr>
          <p:sp>
            <p:nvSpPr>
              <p:cNvPr id="26" name="フリーフォーム: 図形 25">
                <a:extLst>
                  <a:ext uri="{FF2B5EF4-FFF2-40B4-BE49-F238E27FC236}">
                    <a16:creationId xmlns:a16="http://schemas.microsoft.com/office/drawing/2014/main" id="{685D37F6-98F3-43FC-A5FB-433228473DB3}"/>
                  </a:ext>
                </a:extLst>
              </p:cNvPr>
              <p:cNvSpPr/>
              <p:nvPr/>
            </p:nvSpPr>
            <p:spPr>
              <a:xfrm rot="5065794">
                <a:off x="1514239" y="4907817"/>
                <a:ext cx="737189" cy="352042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7" name="四角形: 角を丸くする 26">
                <a:extLst>
                  <a:ext uri="{FF2B5EF4-FFF2-40B4-BE49-F238E27FC236}">
                    <a16:creationId xmlns:a16="http://schemas.microsoft.com/office/drawing/2014/main" id="{8D675B36-4684-4899-AFEC-8A02B20037AC}"/>
                  </a:ext>
                </a:extLst>
              </p:cNvPr>
              <p:cNvSpPr/>
              <p:nvPr/>
            </p:nvSpPr>
            <p:spPr>
              <a:xfrm>
                <a:off x="1786933" y="4786566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各々がチームでの立ち位置を確立したこと</a:t>
                </a:r>
              </a:p>
            </p:txBody>
          </p:sp>
        </p:grpSp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D338B90E-A4CC-4BFB-9E29-A573694E7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726" y="5481822"/>
              <a:ext cx="888618" cy="904958"/>
            </a:xfrm>
            <a:prstGeom prst="ellipse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D9CC572-753D-470E-B3A3-196990CE2CA9}"/>
              </a:ext>
            </a:extLst>
          </p:cNvPr>
          <p:cNvGrpSpPr/>
          <p:nvPr/>
        </p:nvGrpSpPr>
        <p:grpSpPr>
          <a:xfrm>
            <a:off x="628760" y="3207280"/>
            <a:ext cx="9268547" cy="1277836"/>
            <a:chOff x="613509" y="802942"/>
            <a:chExt cx="9268547" cy="1277836"/>
          </a:xfrm>
        </p:grpSpPr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1A0DABCB-5078-4446-A1B4-C5987602F4AA}"/>
                </a:ext>
              </a:extLst>
            </p:cNvPr>
            <p:cNvGrpSpPr/>
            <p:nvPr/>
          </p:nvGrpSpPr>
          <p:grpSpPr>
            <a:xfrm>
              <a:off x="1589135" y="1153849"/>
              <a:ext cx="8292921" cy="926929"/>
              <a:chOff x="1686791" y="4710132"/>
              <a:chExt cx="4692506" cy="1133616"/>
            </a:xfrm>
            <a:solidFill>
              <a:schemeClr val="bg1"/>
            </a:solidFill>
          </p:grpSpPr>
          <p:sp>
            <p:nvSpPr>
              <p:cNvPr id="43" name="フリーフォーム: 図形 42">
                <a:extLst>
                  <a:ext uri="{FF2B5EF4-FFF2-40B4-BE49-F238E27FC236}">
                    <a16:creationId xmlns:a16="http://schemas.microsoft.com/office/drawing/2014/main" id="{C19FB269-D8EF-4B75-8E67-ECD717EDDACF}"/>
                  </a:ext>
                </a:extLst>
              </p:cNvPr>
              <p:cNvSpPr/>
              <p:nvPr/>
            </p:nvSpPr>
            <p:spPr>
              <a:xfrm rot="5132685">
                <a:off x="1504368" y="4892555"/>
                <a:ext cx="737190" cy="372343"/>
              </a:xfrm>
              <a:custGeom>
                <a:avLst/>
                <a:gdLst>
                  <a:gd name="connsiteX0" fmla="*/ 279254 w 585116"/>
                  <a:gd name="connsiteY0" fmla="*/ 0 h 741680"/>
                  <a:gd name="connsiteX1" fmla="*/ 585116 w 585116"/>
                  <a:gd name="connsiteY1" fmla="*/ 0 h 741680"/>
                  <a:gd name="connsiteX2" fmla="*/ 580418 w 585116"/>
                  <a:gd name="connsiteY2" fmla="*/ 28074 h 741680"/>
                  <a:gd name="connsiteX3" fmla="*/ 0 w 585116"/>
                  <a:gd name="connsiteY3" fmla="*/ 741680 h 741680"/>
                  <a:gd name="connsiteX4" fmla="*/ 267583 w 585116"/>
                  <a:gd name="connsiteY4" fmla="*/ 72261 h 74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116" h="741680">
                    <a:moveTo>
                      <a:pt x="279254" y="0"/>
                    </a:moveTo>
                    <a:lnTo>
                      <a:pt x="585116" y="0"/>
                    </a:lnTo>
                    <a:lnTo>
                      <a:pt x="580418" y="28074"/>
                    </a:lnTo>
                    <a:cubicBezTo>
                      <a:pt x="484791" y="447431"/>
                      <a:pt x="260921" y="741680"/>
                      <a:pt x="0" y="741680"/>
                    </a:cubicBezTo>
                    <a:cubicBezTo>
                      <a:pt x="123920" y="569292"/>
                      <a:pt x="215971" y="335554"/>
                      <a:pt x="267583" y="722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四角形: 角を丸くする 43">
                <a:extLst>
                  <a:ext uri="{FF2B5EF4-FFF2-40B4-BE49-F238E27FC236}">
                    <a16:creationId xmlns:a16="http://schemas.microsoft.com/office/drawing/2014/main" id="{80B1189C-A22D-4C46-9A4A-E352DD95579A}"/>
                  </a:ext>
                </a:extLst>
              </p:cNvPr>
              <p:cNvSpPr/>
              <p:nvPr/>
            </p:nvSpPr>
            <p:spPr>
              <a:xfrm>
                <a:off x="1837777" y="4823045"/>
                <a:ext cx="4541520" cy="102070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400" dirty="0">
                    <a:solidFill>
                      <a:schemeClr val="tx1"/>
                    </a:solidFill>
                  </a:rPr>
                  <a:t>報告の中での言語化能力が高くなったこと</a:t>
                </a:r>
              </a:p>
            </p:txBody>
          </p:sp>
        </p:grpSp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825B807E-A0C0-42EC-BC43-6093A0043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139" b="10139"/>
            <a:stretch/>
          </p:blipFill>
          <p:spPr>
            <a:xfrm>
              <a:off x="613509" y="802942"/>
              <a:ext cx="870078" cy="870078"/>
            </a:xfrm>
            <a:prstGeom prst="ellipse">
              <a:avLst/>
            </a:prstGeom>
          </p:spPr>
        </p:pic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B66FD90-79B9-445C-BD9E-BCAE7AF5C601}"/>
              </a:ext>
            </a:extLst>
          </p:cNvPr>
          <p:cNvGrpSpPr/>
          <p:nvPr/>
        </p:nvGrpSpPr>
        <p:grpSpPr>
          <a:xfrm>
            <a:off x="1892739" y="98761"/>
            <a:ext cx="9364600" cy="1017638"/>
            <a:chOff x="1892739" y="98761"/>
            <a:chExt cx="9364600" cy="1017638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81A86F2E-AC6B-4896-A7D6-33F1F5DE3B1C}"/>
                </a:ext>
              </a:extLst>
            </p:cNvPr>
            <p:cNvGrpSpPr/>
            <p:nvPr/>
          </p:nvGrpSpPr>
          <p:grpSpPr>
            <a:xfrm>
              <a:off x="1892739" y="243372"/>
              <a:ext cx="8145221" cy="757678"/>
              <a:chOff x="849034" y="4700895"/>
              <a:chExt cx="8145221" cy="757678"/>
            </a:xfrm>
            <a:solidFill>
              <a:srgbClr val="66FF33"/>
            </a:solidFill>
          </p:grpSpPr>
          <p:sp>
            <p:nvSpPr>
              <p:cNvPr id="22" name="フリーフォーム: 図形 21">
                <a:extLst>
                  <a:ext uri="{FF2B5EF4-FFF2-40B4-BE49-F238E27FC236}">
                    <a16:creationId xmlns:a16="http://schemas.microsoft.com/office/drawing/2014/main" id="{9682AD2E-5701-433C-93DD-E602B2D5E5D2}"/>
                  </a:ext>
                </a:extLst>
              </p:cNvPr>
              <p:cNvSpPr/>
              <p:nvPr/>
            </p:nvSpPr>
            <p:spPr>
              <a:xfrm rot="16402151">
                <a:off x="8372724" y="4595692"/>
                <a:ext cx="516328" cy="726734"/>
              </a:xfrm>
              <a:custGeom>
                <a:avLst/>
                <a:gdLst>
                  <a:gd name="connsiteX0" fmla="*/ 113461 w 701040"/>
                  <a:gd name="connsiteY0" fmla="*/ 0 h 990600"/>
                  <a:gd name="connsiteX1" fmla="*/ 370399 w 701040"/>
                  <a:gd name="connsiteY1" fmla="*/ 0 h 990600"/>
                  <a:gd name="connsiteX2" fmla="*/ 350520 w 701040"/>
                  <a:gd name="connsiteY2" fmla="*/ 193040 h 990600"/>
                  <a:gd name="connsiteX3" fmla="*/ 701040 w 701040"/>
                  <a:gd name="connsiteY3" fmla="*/ 990600 h 990600"/>
                  <a:gd name="connsiteX4" fmla="*/ 0 w 701040"/>
                  <a:gd name="connsiteY4" fmla="*/ 193040 h 990600"/>
                  <a:gd name="connsiteX5" fmla="*/ 14243 w 701040"/>
                  <a:gd name="connsiteY5" fmla="*/ 32304 h 990600"/>
                  <a:gd name="connsiteX6" fmla="*/ 19319 w 701040"/>
                  <a:gd name="connsiteY6" fmla="*/ 13701 h 990600"/>
                  <a:gd name="connsiteX7" fmla="*/ 39405 w 701040"/>
                  <a:gd name="connsiteY7" fmla="*/ 7466 h 990600"/>
                  <a:gd name="connsiteX8" fmla="*/ 113461 w 701040"/>
                  <a:gd name="connsiteY8" fmla="*/ 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1040" h="990600">
                    <a:moveTo>
                      <a:pt x="113461" y="0"/>
                    </a:moveTo>
                    <a:lnTo>
                      <a:pt x="370399" y="0"/>
                    </a:lnTo>
                    <a:lnTo>
                      <a:pt x="350520" y="193040"/>
                    </a:lnTo>
                    <a:cubicBezTo>
                      <a:pt x="350520" y="506837"/>
                      <a:pt x="480383" y="802322"/>
                      <a:pt x="701040" y="990600"/>
                    </a:cubicBezTo>
                    <a:cubicBezTo>
                      <a:pt x="313866" y="990600"/>
                      <a:pt x="0" y="633520"/>
                      <a:pt x="0" y="193040"/>
                    </a:cubicBezTo>
                    <a:cubicBezTo>
                      <a:pt x="0" y="137980"/>
                      <a:pt x="4904" y="84223"/>
                      <a:pt x="14243" y="32304"/>
                    </a:cubicBezTo>
                    <a:lnTo>
                      <a:pt x="19319" y="13701"/>
                    </a:lnTo>
                    <a:lnTo>
                      <a:pt x="39405" y="7466"/>
                    </a:lnTo>
                    <a:cubicBezTo>
                      <a:pt x="63326" y="2571"/>
                      <a:pt x="88093" y="0"/>
                      <a:pt x="1134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四角形: 角を丸くする 22">
                <a:extLst>
                  <a:ext uri="{FF2B5EF4-FFF2-40B4-BE49-F238E27FC236}">
                    <a16:creationId xmlns:a16="http://schemas.microsoft.com/office/drawing/2014/main" id="{01C1565C-EAA6-43CC-8219-0335039DD558}"/>
                  </a:ext>
                </a:extLst>
              </p:cNvPr>
              <p:cNvSpPr/>
              <p:nvPr/>
            </p:nvSpPr>
            <p:spPr>
              <a:xfrm>
                <a:off x="849034" y="4740924"/>
                <a:ext cx="8026087" cy="7176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dirty="0">
                    <a:solidFill>
                      <a:schemeClr val="tx1"/>
                    </a:solidFill>
                  </a:rPr>
                  <a:t>チーム全体の成長を感じたのは</a:t>
                </a:r>
                <a:endParaRPr kumimoji="1" lang="ja-JP" alt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CA916073-73A2-4A2D-B907-7E40F5224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05" r="21905"/>
            <a:stretch/>
          </p:blipFill>
          <p:spPr>
            <a:xfrm>
              <a:off x="10239701" y="98761"/>
              <a:ext cx="1017638" cy="101763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70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79917-163E-4130-A3B4-56BCDDD9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 descr="人, 男, 屋内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6A60AD9-751C-4A19-A277-0CB33500B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AC1BD5A-A585-4A35-AE7E-15DA3374A36F}"/>
              </a:ext>
            </a:extLst>
          </p:cNvPr>
          <p:cNvGrpSpPr/>
          <p:nvPr/>
        </p:nvGrpSpPr>
        <p:grpSpPr>
          <a:xfrm>
            <a:off x="0" y="-60960"/>
            <a:ext cx="12192000" cy="6857999"/>
            <a:chOff x="0" y="0"/>
            <a:chExt cx="12192000" cy="685799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4F9986D-21D8-4475-BE28-BCF85957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9A508C-4C1B-4701-9072-2816FD4668CD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B3FD660-8482-4DFD-89C3-AAFFBABAF9F4}"/>
              </a:ext>
            </a:extLst>
          </p:cNvPr>
          <p:cNvSpPr txBox="1"/>
          <p:nvPr/>
        </p:nvSpPr>
        <p:spPr>
          <a:xfrm>
            <a:off x="2137558" y="1045029"/>
            <a:ext cx="605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endParaRPr kumimoji="1" lang="en-US" altLang="ja-JP" dirty="0"/>
          </a:p>
        </p:txBody>
      </p:sp>
      <p:pic>
        <p:nvPicPr>
          <p:cNvPr id="15" name="図 14" descr="人, 男, 屋内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A58B3544-66A7-4982-84AD-C0D3C616E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7056" y="1616940"/>
            <a:ext cx="5213269" cy="390995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EC7D80-8E45-4152-89E7-0834BF13443C}"/>
              </a:ext>
            </a:extLst>
          </p:cNvPr>
          <p:cNvSpPr txBox="1"/>
          <p:nvPr/>
        </p:nvSpPr>
        <p:spPr>
          <a:xfrm>
            <a:off x="5340961" y="842843"/>
            <a:ext cx="38247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チーム全体の成長</a:t>
            </a:r>
            <a:endParaRPr lang="ja-JP" altLang="en-US" sz="2800" b="1" dirty="0">
              <a:effectLst/>
            </a:endParaRPr>
          </a:p>
          <a:p>
            <a:endParaRPr kumimoji="1" lang="ja-JP" altLang="en-US" dirty="0"/>
          </a:p>
        </p:txBody>
      </p:sp>
      <p:pic>
        <p:nvPicPr>
          <p:cNvPr id="20" name="グラフィックス 19" descr="ボディ ビルダー 単色塗りつぶし">
            <a:extLst>
              <a:ext uri="{FF2B5EF4-FFF2-40B4-BE49-F238E27FC236}">
                <a16:creationId xmlns:a16="http://schemas.microsoft.com/office/drawing/2014/main" id="{F9B4219E-D293-4A76-A027-E959B46C01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7302" y="2189008"/>
            <a:ext cx="2240990" cy="224099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D292C6A-8A0F-4447-85AC-65DECA99F9FA}"/>
              </a:ext>
            </a:extLst>
          </p:cNvPr>
          <p:cNvSpPr txBox="1"/>
          <p:nvPr/>
        </p:nvSpPr>
        <p:spPr>
          <a:xfrm>
            <a:off x="7728347" y="2882670"/>
            <a:ext cx="357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真面目</a:t>
            </a:r>
            <a:r>
              <a:rPr lang="ja-JP" altLang="en-US" sz="3600" dirty="0"/>
              <a:t>で</a:t>
            </a:r>
            <a:r>
              <a:rPr lang="ja-JP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努力家</a:t>
            </a:r>
            <a:endParaRPr kumimoji="1" lang="ja-JP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矢印: 五方向 27">
            <a:extLst>
              <a:ext uri="{FF2B5EF4-FFF2-40B4-BE49-F238E27FC236}">
                <a16:creationId xmlns:a16="http://schemas.microsoft.com/office/drawing/2014/main" id="{B14E0ED4-4FE1-439D-844C-5648B90292D8}"/>
              </a:ext>
            </a:extLst>
          </p:cNvPr>
          <p:cNvSpPr/>
          <p:nvPr/>
        </p:nvSpPr>
        <p:spPr>
          <a:xfrm>
            <a:off x="5314238" y="4053691"/>
            <a:ext cx="3001618" cy="666565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話がまとまらない</a:t>
            </a:r>
          </a:p>
        </p:txBody>
      </p:sp>
      <p:pic>
        <p:nvPicPr>
          <p:cNvPr id="30" name="図 29" descr="アイコン&#10;&#10;自動的に生成された説明">
            <a:extLst>
              <a:ext uri="{FF2B5EF4-FFF2-40B4-BE49-F238E27FC236}">
                <a16:creationId xmlns:a16="http://schemas.microsoft.com/office/drawing/2014/main" id="{C1BC8034-117D-4295-B1F4-73E31732FA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791" y="1892874"/>
            <a:ext cx="2512352" cy="1885939"/>
          </a:xfrm>
          <a:prstGeom prst="rect">
            <a:avLst/>
          </a:prstGeom>
        </p:spPr>
      </p:pic>
      <p:sp>
        <p:nvSpPr>
          <p:cNvPr id="31" name="楕円 30">
            <a:extLst>
              <a:ext uri="{FF2B5EF4-FFF2-40B4-BE49-F238E27FC236}">
                <a16:creationId xmlns:a16="http://schemas.microsoft.com/office/drawing/2014/main" id="{85FB59A7-962A-4347-B15F-4FBC81BFF3CA}"/>
              </a:ext>
            </a:extLst>
          </p:cNvPr>
          <p:cNvSpPr/>
          <p:nvPr/>
        </p:nvSpPr>
        <p:spPr>
          <a:xfrm>
            <a:off x="7957079" y="1469369"/>
            <a:ext cx="1262331" cy="779761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意見</a:t>
            </a:r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12077A36-26ED-484D-8186-81E6E6F174BA}"/>
              </a:ext>
            </a:extLst>
          </p:cNvPr>
          <p:cNvSpPr/>
          <p:nvPr/>
        </p:nvSpPr>
        <p:spPr>
          <a:xfrm>
            <a:off x="5725709" y="1590831"/>
            <a:ext cx="1262331" cy="779761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意見</a:t>
            </a:r>
            <a:r>
              <a:rPr lang="en-US" altLang="ja-JP" dirty="0"/>
              <a:t>Z</a:t>
            </a:r>
            <a:endParaRPr kumimoji="1" lang="ja-JP" altLang="en-US" dirty="0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10B572CF-5CCD-43D1-B5A6-709EDC6FB7E6}"/>
              </a:ext>
            </a:extLst>
          </p:cNvPr>
          <p:cNvSpPr/>
          <p:nvPr/>
        </p:nvSpPr>
        <p:spPr>
          <a:xfrm>
            <a:off x="5228915" y="2792155"/>
            <a:ext cx="1262331" cy="779761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意見</a:t>
            </a:r>
            <a:r>
              <a:rPr kumimoji="1" lang="en-US" altLang="ja-JP" dirty="0"/>
              <a:t>Y</a:t>
            </a:r>
            <a:endParaRPr kumimoji="1" lang="ja-JP" altLang="en-US" dirty="0"/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51F57191-32B3-4400-85A5-456ED63E6E91}"/>
              </a:ext>
            </a:extLst>
          </p:cNvPr>
          <p:cNvSpPr/>
          <p:nvPr/>
        </p:nvSpPr>
        <p:spPr>
          <a:xfrm>
            <a:off x="9876244" y="1920346"/>
            <a:ext cx="1262331" cy="779761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意見</a:t>
            </a:r>
            <a:r>
              <a:rPr lang="en-US" altLang="ja-JP" dirty="0"/>
              <a:t>X</a:t>
            </a:r>
            <a:endParaRPr kumimoji="1" lang="ja-JP" altLang="en-US" dirty="0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9629D6D9-7772-4921-B448-154F8D6880B8}"/>
              </a:ext>
            </a:extLst>
          </p:cNvPr>
          <p:cNvSpPr/>
          <p:nvPr/>
        </p:nvSpPr>
        <p:spPr>
          <a:xfrm>
            <a:off x="9513575" y="3114365"/>
            <a:ext cx="1262331" cy="779761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意見</a:t>
            </a:r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00F0EE9-226D-4C4A-9417-311877B6A0BD}"/>
              </a:ext>
            </a:extLst>
          </p:cNvPr>
          <p:cNvSpPr txBox="1"/>
          <p:nvPr/>
        </p:nvSpPr>
        <p:spPr>
          <a:xfrm>
            <a:off x="6234787" y="4896834"/>
            <a:ext cx="3909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要点</a:t>
            </a:r>
            <a:r>
              <a:rPr kumimoji="1" lang="ja-JP" altLang="en-US" sz="3200" dirty="0"/>
              <a:t>をまとめる</a:t>
            </a:r>
            <a:endParaRPr kumimoji="1" lang="en-US" altLang="ja-JP" sz="32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F4E50B4-DF0E-4891-A180-E0EC55A24825}"/>
              </a:ext>
            </a:extLst>
          </p:cNvPr>
          <p:cNvSpPr txBox="1"/>
          <p:nvPr/>
        </p:nvSpPr>
        <p:spPr>
          <a:xfrm>
            <a:off x="6234786" y="5582407"/>
            <a:ext cx="3909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状況を</a:t>
            </a:r>
            <a:r>
              <a:rPr lang="ja-JP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整理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8440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79917-163E-4130-A3B4-56BCDDD9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F6A60AD9-751C-4A19-A277-0CB33500B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AC1BD5A-A585-4A35-AE7E-15DA3374A36F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4F9986D-21D8-4475-BE28-BCF85957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9A508C-4C1B-4701-9072-2816FD4668CD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A17B31AC-FDF8-4D2B-AE7C-57913B8EC3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" r="33147"/>
          <a:stretch/>
        </p:blipFill>
        <p:spPr>
          <a:xfrm>
            <a:off x="6361538" y="501165"/>
            <a:ext cx="5068957" cy="5855667"/>
          </a:xfrm>
          <a:prstGeom prst="rect">
            <a:avLst/>
          </a:prstGeom>
        </p:spPr>
      </p:pic>
      <p:sp>
        <p:nvSpPr>
          <p:cNvPr id="15" name="矢印: 五方向 14">
            <a:extLst>
              <a:ext uri="{FF2B5EF4-FFF2-40B4-BE49-F238E27FC236}">
                <a16:creationId xmlns:a16="http://schemas.microsoft.com/office/drawing/2014/main" id="{EA3AAC61-F577-4910-AFE5-93BD1CA66BCF}"/>
              </a:ext>
            </a:extLst>
          </p:cNvPr>
          <p:cNvSpPr/>
          <p:nvPr/>
        </p:nvSpPr>
        <p:spPr>
          <a:xfrm>
            <a:off x="1008018" y="657047"/>
            <a:ext cx="3001618" cy="666565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コミュニケーション</a:t>
            </a:r>
            <a:endParaRPr kumimoji="1" lang="ja-JP" altLang="en-US" dirty="0"/>
          </a:p>
        </p:txBody>
      </p:sp>
      <p:pic>
        <p:nvPicPr>
          <p:cNvPr id="7" name="グラフィックス 6" descr="開いたフォルダー 枠線">
            <a:extLst>
              <a:ext uri="{FF2B5EF4-FFF2-40B4-BE49-F238E27FC236}">
                <a16:creationId xmlns:a16="http://schemas.microsoft.com/office/drawing/2014/main" id="{9CC6BFAF-3999-4AF5-9CCC-3EFDC65ED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2629" y="1880556"/>
            <a:ext cx="1254480" cy="1254480"/>
          </a:xfrm>
          <a:prstGeom prst="rect">
            <a:avLst/>
          </a:prstGeom>
        </p:spPr>
      </p:pic>
      <p:pic>
        <p:nvPicPr>
          <p:cNvPr id="11" name="グラフィックス 10" descr="男性のプロフィール 枠線">
            <a:extLst>
              <a:ext uri="{FF2B5EF4-FFF2-40B4-BE49-F238E27FC236}">
                <a16:creationId xmlns:a16="http://schemas.microsoft.com/office/drawing/2014/main" id="{3DF7532C-4F52-4685-B9F4-CFAF8F25F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2525" y="2050596"/>
            <a:ext cx="914400" cy="914400"/>
          </a:xfrm>
          <a:prstGeom prst="rect">
            <a:avLst/>
          </a:prstGeom>
        </p:spPr>
      </p:pic>
      <p:pic>
        <p:nvPicPr>
          <p:cNvPr id="20" name="グラフィックス 19" descr="男性のプロフィール 枠線">
            <a:extLst>
              <a:ext uri="{FF2B5EF4-FFF2-40B4-BE49-F238E27FC236}">
                <a16:creationId xmlns:a16="http://schemas.microsoft.com/office/drawing/2014/main" id="{3C1C478C-4FB8-4DEC-9C2F-30135CD99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5396" y="2050596"/>
            <a:ext cx="914400" cy="914400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0B7E286F-F504-413B-AFF6-61F4A96EC50D}"/>
              </a:ext>
            </a:extLst>
          </p:cNvPr>
          <p:cNvCxnSpPr/>
          <p:nvPr/>
        </p:nvCxnSpPr>
        <p:spPr>
          <a:xfrm>
            <a:off x="2170897" y="2507796"/>
            <a:ext cx="70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75432A57-909D-4FC8-98E6-21E4D5383FEB}"/>
              </a:ext>
            </a:extLst>
          </p:cNvPr>
          <p:cNvCxnSpPr>
            <a:cxnSpLocks/>
          </p:cNvCxnSpPr>
          <p:nvPr/>
        </p:nvCxnSpPr>
        <p:spPr>
          <a:xfrm flipH="1">
            <a:off x="4227110" y="2507796"/>
            <a:ext cx="728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6C0F809-EC91-42EC-AF9C-51067C6919C2}"/>
              </a:ext>
            </a:extLst>
          </p:cNvPr>
          <p:cNvSpPr txBox="1"/>
          <p:nvPr/>
        </p:nvSpPr>
        <p:spPr>
          <a:xfrm>
            <a:off x="2002020" y="3952144"/>
            <a:ext cx="295337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報連相</a:t>
            </a:r>
            <a:endParaRPr kumimoji="1" lang="ja-JP" alt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9" name="グラフィックス 28" descr="チェック マーク 単色塗りつぶし">
            <a:extLst>
              <a:ext uri="{FF2B5EF4-FFF2-40B4-BE49-F238E27FC236}">
                <a16:creationId xmlns:a16="http://schemas.microsoft.com/office/drawing/2014/main" id="{1F3B5E37-4844-4C0D-8F25-873639EF64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0925" y="4002087"/>
            <a:ext cx="914400" cy="914400"/>
          </a:xfrm>
          <a:prstGeom prst="rect">
            <a:avLst/>
          </a:prstGeom>
          <a:ln w="3492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80052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6" presetClass="emph" presetSubtype="0" fill="hold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80000">
                                          <p:cBhvr>
                                            <p:cTn id="33" dur="12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6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8" dur="2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2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6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38" dur="2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7" grpId="0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79917-163E-4130-A3B4-56BCDDD9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F6A60AD9-751C-4A19-A277-0CB33500B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AC1BD5A-A585-4A35-AE7E-15DA3374A36F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4F9986D-21D8-4475-BE28-BCF85957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9A508C-4C1B-4701-9072-2816FD4668CD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0" name="矢印: 五方向 19">
            <a:extLst>
              <a:ext uri="{FF2B5EF4-FFF2-40B4-BE49-F238E27FC236}">
                <a16:creationId xmlns:a16="http://schemas.microsoft.com/office/drawing/2014/main" id="{5EF8DAC0-B339-464E-848F-2CC208E024A9}"/>
              </a:ext>
            </a:extLst>
          </p:cNvPr>
          <p:cNvSpPr/>
          <p:nvPr/>
        </p:nvSpPr>
        <p:spPr>
          <a:xfrm>
            <a:off x="1221256" y="796356"/>
            <a:ext cx="3001618" cy="666565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進捗共有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71A14F9-FE47-4D01-B309-AF88363552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2" t="32390" r="66025" b="6102"/>
          <a:stretch/>
        </p:blipFill>
        <p:spPr>
          <a:xfrm>
            <a:off x="1593832" y="1381773"/>
            <a:ext cx="9014478" cy="471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79A8170-4EE2-4784-9AC6-14490BF2CDC1}"/>
              </a:ext>
            </a:extLst>
          </p:cNvPr>
          <p:cNvSpPr txBox="1"/>
          <p:nvPr/>
        </p:nvSpPr>
        <p:spPr>
          <a:xfrm>
            <a:off x="1906066" y="944973"/>
            <a:ext cx="326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Google</a:t>
            </a:r>
            <a:r>
              <a:rPr kumimoji="1" lang="ja-JP" altLang="en-US" dirty="0"/>
              <a:t>ドキュメント</a:t>
            </a:r>
          </a:p>
        </p:txBody>
      </p:sp>
    </p:spTree>
    <p:extLst>
      <p:ext uri="{BB962C8B-B14F-4D97-AF65-F5344CB8AC3E}">
        <p14:creationId xmlns:p14="http://schemas.microsoft.com/office/powerpoint/2010/main" val="341972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79917-163E-4130-A3B4-56BCDDD9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F6A60AD9-751C-4A19-A277-0CB33500B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AC1BD5A-A585-4A35-AE7E-15DA3374A36F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4F9986D-21D8-4475-BE28-BCF85957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9A508C-4C1B-4701-9072-2816FD4668CD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79A8170-4EE2-4784-9AC6-14490BF2CDC1}"/>
              </a:ext>
            </a:extLst>
          </p:cNvPr>
          <p:cNvSpPr txBox="1"/>
          <p:nvPr/>
        </p:nvSpPr>
        <p:spPr>
          <a:xfrm>
            <a:off x="1639803" y="726414"/>
            <a:ext cx="326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データまとめ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D735086-FAE7-4D2E-9267-6A2AD9B47C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69" t="24545" r="56839" b="16780"/>
          <a:stretch/>
        </p:blipFill>
        <p:spPr>
          <a:xfrm>
            <a:off x="1639803" y="1225405"/>
            <a:ext cx="8912394" cy="4953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円: 塗りつぶしなし 2">
            <a:extLst>
              <a:ext uri="{FF2B5EF4-FFF2-40B4-BE49-F238E27FC236}">
                <a16:creationId xmlns:a16="http://schemas.microsoft.com/office/drawing/2014/main" id="{5E940E82-EC57-45D8-837D-68B40A577242}"/>
              </a:ext>
            </a:extLst>
          </p:cNvPr>
          <p:cNvSpPr/>
          <p:nvPr/>
        </p:nvSpPr>
        <p:spPr>
          <a:xfrm>
            <a:off x="6298591" y="1225405"/>
            <a:ext cx="4330301" cy="1756334"/>
          </a:xfrm>
          <a:prstGeom prst="donut">
            <a:avLst>
              <a:gd name="adj" fmla="val 23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6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79917-163E-4130-A3B4-56BCDDD9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F6A60AD9-751C-4A19-A277-0CB33500B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AC1BD5A-A585-4A35-AE7E-15DA3374A36F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4F9986D-21D8-4475-BE28-BCF85957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9A508C-4C1B-4701-9072-2816FD4668CD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8BB45E-2839-421F-8434-5024F3964DD8}"/>
              </a:ext>
            </a:extLst>
          </p:cNvPr>
          <p:cNvSpPr txBox="1"/>
          <p:nvPr/>
        </p:nvSpPr>
        <p:spPr>
          <a:xfrm>
            <a:off x="1023257" y="90375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まとめ</a:t>
            </a:r>
            <a:endParaRPr kumimoji="1" lang="ja-JP" altLang="en-US" sz="36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7A2F9B56-94D3-4A61-8874-506548193697}"/>
              </a:ext>
            </a:extLst>
          </p:cNvPr>
          <p:cNvGrpSpPr/>
          <p:nvPr/>
        </p:nvGrpSpPr>
        <p:grpSpPr>
          <a:xfrm>
            <a:off x="1167983" y="1460501"/>
            <a:ext cx="5766217" cy="1544635"/>
            <a:chOff x="1655410" y="1252917"/>
            <a:chExt cx="7710973" cy="2157585"/>
          </a:xfrm>
        </p:grpSpPr>
        <p:pic>
          <p:nvPicPr>
            <p:cNvPr id="15" name="図 14" descr="窓の外にいる女性&#10;&#10;中程度の精度で自動的に生成された説明">
              <a:extLst>
                <a:ext uri="{FF2B5EF4-FFF2-40B4-BE49-F238E27FC236}">
                  <a16:creationId xmlns:a16="http://schemas.microsoft.com/office/drawing/2014/main" id="{36839482-15EA-42FE-A284-0D36CF572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0" r="14750"/>
            <a:stretch/>
          </p:blipFill>
          <p:spPr>
            <a:xfrm flipH="1">
              <a:off x="1655410" y="1762931"/>
              <a:ext cx="1667805" cy="1647571"/>
            </a:xfrm>
            <a:prstGeom prst="ellipse">
              <a:avLst/>
            </a:prstGeom>
          </p:spPr>
        </p:pic>
        <p:sp>
          <p:nvSpPr>
            <p:cNvPr id="16" name="吹き出し: 円形 15">
              <a:extLst>
                <a:ext uri="{FF2B5EF4-FFF2-40B4-BE49-F238E27FC236}">
                  <a16:creationId xmlns:a16="http://schemas.microsoft.com/office/drawing/2014/main" id="{05C85EB1-6614-4C36-8F5C-D7559129398C}"/>
                </a:ext>
              </a:extLst>
            </p:cNvPr>
            <p:cNvSpPr/>
            <p:nvPr/>
          </p:nvSpPr>
          <p:spPr>
            <a:xfrm>
              <a:off x="4035972" y="1252917"/>
              <a:ext cx="5330411" cy="1786759"/>
            </a:xfrm>
            <a:prstGeom prst="wedgeEllipseCallout">
              <a:avLst>
                <a:gd name="adj1" fmla="val -53012"/>
                <a:gd name="adj2" fmla="val 55441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5CE82C-2D39-4A92-945A-BC75F1490A8C}"/>
              </a:ext>
            </a:extLst>
          </p:cNvPr>
          <p:cNvSpPr txBox="1"/>
          <p:nvPr/>
        </p:nvSpPr>
        <p:spPr>
          <a:xfrm>
            <a:off x="3623297" y="1767819"/>
            <a:ext cx="284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自我</a:t>
            </a:r>
            <a:r>
              <a:rPr kumimoji="1" lang="ja-JP" altLang="en-US" sz="4000" dirty="0"/>
              <a:t>が強い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E18787-EBAB-46A0-8FA2-7474D3A7B599}"/>
              </a:ext>
            </a:extLst>
          </p:cNvPr>
          <p:cNvSpPr txBox="1"/>
          <p:nvPr/>
        </p:nvSpPr>
        <p:spPr>
          <a:xfrm>
            <a:off x="1023257" y="3039052"/>
            <a:ext cx="104173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アプリをもっと良くしたい</a:t>
            </a:r>
          </a:p>
        </p:txBody>
      </p:sp>
      <p:pic>
        <p:nvPicPr>
          <p:cNvPr id="18" name="グラフィックス 17" descr="水瓶座 枠線">
            <a:extLst>
              <a:ext uri="{FF2B5EF4-FFF2-40B4-BE49-F238E27FC236}">
                <a16:creationId xmlns:a16="http://schemas.microsoft.com/office/drawing/2014/main" id="{FDE4D6EA-406C-40DC-9D5D-F3ACDF6CD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2161">
            <a:off x="14445840" y="1715909"/>
            <a:ext cx="1301084" cy="1301084"/>
          </a:xfrm>
          <a:prstGeom prst="rect">
            <a:avLst/>
          </a:prstGeom>
        </p:spPr>
      </p:pic>
      <p:pic>
        <p:nvPicPr>
          <p:cNvPr id="19" name="グラフィックス 18" descr="水瓶座 枠線">
            <a:extLst>
              <a:ext uri="{FF2B5EF4-FFF2-40B4-BE49-F238E27FC236}">
                <a16:creationId xmlns:a16="http://schemas.microsoft.com/office/drawing/2014/main" id="{2D0FDF64-A861-4077-8915-6AB546E3E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655446">
            <a:off x="13935012" y="3541103"/>
            <a:ext cx="1301084" cy="13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2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A79917-163E-4130-A3B4-56BCDDD9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F6A60AD9-751C-4A19-A277-0CB33500B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19538" y="2369741"/>
            <a:ext cx="4352925" cy="3264693"/>
          </a:xfr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AC1BD5A-A585-4A35-AE7E-15DA3374A36F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4F9986D-21D8-4475-BE28-BCF85957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E9A508C-4C1B-4701-9072-2816FD4668CD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D8BB45E-2839-421F-8434-5024F3964DD8}"/>
              </a:ext>
            </a:extLst>
          </p:cNvPr>
          <p:cNvSpPr txBox="1"/>
          <p:nvPr/>
        </p:nvSpPr>
        <p:spPr>
          <a:xfrm>
            <a:off x="1023257" y="90375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まとめ</a:t>
            </a:r>
            <a:endParaRPr kumimoji="1" lang="ja-JP" altLang="en-US" sz="36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28FBC84-4D61-489A-86D2-A0EC68549DD4}"/>
              </a:ext>
            </a:extLst>
          </p:cNvPr>
          <p:cNvSpPr txBox="1"/>
          <p:nvPr/>
        </p:nvSpPr>
        <p:spPr>
          <a:xfrm>
            <a:off x="1649315" y="2516782"/>
            <a:ext cx="267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探求心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5086A10-994A-4FFC-9558-C2384E3F210F}"/>
              </a:ext>
            </a:extLst>
          </p:cNvPr>
          <p:cNvSpPr txBox="1"/>
          <p:nvPr/>
        </p:nvSpPr>
        <p:spPr>
          <a:xfrm>
            <a:off x="1649315" y="3812679"/>
            <a:ext cx="267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向上心</a:t>
            </a:r>
            <a:endParaRPr kumimoji="1" lang="ja-JP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1" name="グラフィックス 10" descr="ノート PC 枠線">
            <a:extLst>
              <a:ext uri="{FF2B5EF4-FFF2-40B4-BE49-F238E27FC236}">
                <a16:creationId xmlns:a16="http://schemas.microsoft.com/office/drawing/2014/main" id="{29E09277-164A-4CE9-8B5C-FA410D5DF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4255" y="1924735"/>
            <a:ext cx="3256020" cy="3256020"/>
          </a:xfrm>
          <a:prstGeom prst="rect">
            <a:avLst/>
          </a:prstGeom>
        </p:spPr>
      </p:pic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BF542AC-C6CB-404D-961A-97D0373D1372}"/>
              </a:ext>
            </a:extLst>
          </p:cNvPr>
          <p:cNvSpPr/>
          <p:nvPr/>
        </p:nvSpPr>
        <p:spPr>
          <a:xfrm>
            <a:off x="684810" y="1592436"/>
            <a:ext cx="4102100" cy="4035861"/>
          </a:xfrm>
          <a:prstGeom prst="donut">
            <a:avLst>
              <a:gd name="adj" fmla="val 2511"/>
            </a:avLst>
          </a:prstGeom>
          <a:solidFill>
            <a:srgbClr val="DD2B4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D85ED855-AD93-45F2-9B38-C8571E114F5F}"/>
              </a:ext>
            </a:extLst>
          </p:cNvPr>
          <p:cNvSpPr/>
          <p:nvPr/>
        </p:nvSpPr>
        <p:spPr>
          <a:xfrm>
            <a:off x="5447421" y="3050679"/>
            <a:ext cx="2569920" cy="14478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58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2" grpId="0" animBg="1"/>
      <p:bldP spid="2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コンテンツ プレースホルダー 4" descr="屋外, 建物, 船, 光 が含まれている画像&#10;&#10;自動的に生成された説明">
            <a:extLst>
              <a:ext uri="{FF2B5EF4-FFF2-40B4-BE49-F238E27FC236}">
                <a16:creationId xmlns:a16="http://schemas.microsoft.com/office/drawing/2014/main" id="{8190E659-5B15-4468-9F7B-6FF650D8A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70000" size="100"/>
                    </a14:imgEffect>
                    <a14:imgEffect>
                      <a14:saturation sat="93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61" r="33960"/>
          <a:stretch/>
        </p:blipFill>
        <p:spPr>
          <a:xfrm rot="5400000">
            <a:off x="2667641" y="-2666359"/>
            <a:ext cx="6856718" cy="121920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A7CB3B50-0FF3-46D3-8935-0BCD6F6E10B9}"/>
              </a:ext>
            </a:extLst>
          </p:cNvPr>
          <p:cNvSpPr txBox="1">
            <a:spLocks/>
          </p:cNvSpPr>
          <p:nvPr/>
        </p:nvSpPr>
        <p:spPr>
          <a:xfrm>
            <a:off x="819203" y="1588950"/>
            <a:ext cx="10058400" cy="3780798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ja-JP" sz="5400" dirty="0">
              <a:solidFill>
                <a:schemeClr val="bg1">
                  <a:lumMod val="95000"/>
                </a:schemeClr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endParaRPr kumimoji="1" lang="en-US" altLang="ja-JP" sz="5400" dirty="0">
              <a:solidFill>
                <a:schemeClr val="bg1">
                  <a:lumMod val="95000"/>
                </a:schemeClr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endParaRPr kumimoji="1" lang="en-US" altLang="ja-JP" sz="5400" dirty="0">
              <a:solidFill>
                <a:schemeClr val="bg1">
                  <a:lumMod val="95000"/>
                </a:schemeClr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endParaRPr kumimoji="1" lang="en-US" altLang="ja-JP" sz="5400" dirty="0">
              <a:solidFill>
                <a:schemeClr val="bg1">
                  <a:lumMod val="95000"/>
                </a:schemeClr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algn="ctr"/>
            <a:r>
              <a:rPr lang="ja-JP" altLang="en-US" sz="52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  <a:t>謝辞</a:t>
            </a:r>
            <a:br>
              <a:rPr lang="en-US" altLang="ja-JP" sz="52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</a:br>
            <a:br>
              <a:rPr lang="en-US" altLang="ja-JP" sz="14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</a:br>
            <a:br>
              <a:rPr lang="en-US" altLang="ja-JP" sz="52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</a:br>
            <a:br>
              <a:rPr lang="en-US" altLang="ja-JP" sz="2000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</a:br>
            <a:br>
              <a:rPr lang="en-US" altLang="ja-JP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</a:br>
            <a:endParaRPr lang="ja-JP" altLang="en-US" sz="5200" b="1" dirty="0">
              <a:solidFill>
                <a:srgbClr val="FFFFFF"/>
              </a:solidFill>
              <a:latin typeface="游明朝 Demibold" panose="02020600000000000000" pitchFamily="18" charset="-128"/>
              <a:ea typeface="游明朝 Demibold" panose="02020600000000000000" pitchFamily="18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465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73AFC7-0B6C-4533-9019-F8B3D7B6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1023257" y="90375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夜行列車のシステムについて</a:t>
            </a:r>
            <a:endParaRPr kumimoji="1" lang="ja-JP" altLang="en-US" sz="3600" b="1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AACA22-B699-48F6-B90F-EDB8823649E3}"/>
              </a:ext>
            </a:extLst>
          </p:cNvPr>
          <p:cNvSpPr txBox="1"/>
          <p:nvPr/>
        </p:nvSpPr>
        <p:spPr>
          <a:xfrm>
            <a:off x="1438400" y="2088714"/>
            <a:ext cx="73973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各画面と機能の紹介</a:t>
            </a:r>
            <a:endParaRPr lang="en-US" altLang="ja-JP" sz="3200" dirty="0"/>
          </a:p>
          <a:p>
            <a:r>
              <a:rPr lang="ja-JP" altLang="en-US" sz="3200" dirty="0"/>
              <a:t>・ログイン・新規登録</a:t>
            </a:r>
            <a:endParaRPr lang="en-US" altLang="ja-JP" sz="3200" dirty="0"/>
          </a:p>
          <a:p>
            <a:r>
              <a:rPr lang="ja-JP" altLang="en-US" sz="3200" dirty="0"/>
              <a:t>・ホーム画面</a:t>
            </a:r>
            <a:endParaRPr lang="en-US" altLang="ja-JP" sz="3200" dirty="0"/>
          </a:p>
          <a:p>
            <a:r>
              <a:rPr lang="ja-JP" altLang="en-US" sz="3200" dirty="0"/>
              <a:t>・一覧画面</a:t>
            </a:r>
            <a:endParaRPr lang="en-US" altLang="ja-JP" sz="3200" dirty="0"/>
          </a:p>
          <a:p>
            <a:r>
              <a:rPr lang="ja-JP" altLang="en-US" sz="3200" dirty="0"/>
              <a:t>・登録画面</a:t>
            </a:r>
            <a:endParaRPr lang="en-US" altLang="ja-JP" sz="3200" dirty="0"/>
          </a:p>
          <a:p>
            <a:r>
              <a:rPr lang="ja-JP" altLang="en-US" sz="3200" dirty="0"/>
              <a:t>・分析画面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4196566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コンテンツ プレースホルダー 4" descr="屋外, 建物, 船, 光 が含まれている画像&#10;&#10;自動的に生成された説明">
            <a:extLst>
              <a:ext uri="{FF2B5EF4-FFF2-40B4-BE49-F238E27FC236}">
                <a16:creationId xmlns:a16="http://schemas.microsoft.com/office/drawing/2014/main" id="{8190E659-5B15-4468-9F7B-6FF650D8A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70000" size="100"/>
                    </a14:imgEffect>
                    <a14:imgEffect>
                      <a14:saturation sat="93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61" r="33960"/>
          <a:stretch/>
        </p:blipFill>
        <p:spPr>
          <a:xfrm rot="5400000">
            <a:off x="2667641" y="-2666359"/>
            <a:ext cx="6856718" cy="121920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A7CB3B50-0FF3-46D3-8935-0BCD6F6E10B9}"/>
              </a:ext>
            </a:extLst>
          </p:cNvPr>
          <p:cNvSpPr txBox="1">
            <a:spLocks/>
          </p:cNvSpPr>
          <p:nvPr/>
        </p:nvSpPr>
        <p:spPr>
          <a:xfrm>
            <a:off x="819203" y="1588950"/>
            <a:ext cx="10058400" cy="3780798"/>
          </a:xfrm>
          <a:prstGeom prst="rect">
            <a:avLst/>
          </a:prstGeom>
          <a:solidFill>
            <a:schemeClr val="tx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ja-JP" sz="5400" dirty="0">
              <a:solidFill>
                <a:schemeClr val="bg1">
                  <a:lumMod val="95000"/>
                </a:schemeClr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endParaRPr kumimoji="1" lang="en-US" altLang="ja-JP" sz="5400" dirty="0">
              <a:solidFill>
                <a:schemeClr val="bg1">
                  <a:lumMod val="95000"/>
                </a:schemeClr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endParaRPr kumimoji="1" lang="en-US" altLang="ja-JP" sz="5400" dirty="0">
              <a:solidFill>
                <a:schemeClr val="bg1">
                  <a:lumMod val="95000"/>
                </a:schemeClr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endParaRPr kumimoji="1" lang="en-US" altLang="ja-JP" sz="5400" dirty="0">
              <a:solidFill>
                <a:schemeClr val="bg1">
                  <a:lumMod val="95000"/>
                </a:schemeClr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algn="ctr"/>
            <a:r>
              <a:rPr lang="en-US" altLang="ja-JP" sz="52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  <a:t>END</a:t>
            </a:r>
            <a:br>
              <a:rPr lang="en-US" altLang="ja-JP" sz="52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</a:br>
            <a:br>
              <a:rPr lang="en-US" altLang="ja-JP" sz="14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</a:br>
            <a:br>
              <a:rPr lang="en-US" altLang="ja-JP" sz="5200" b="1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  <a:cs typeface="Aharoni" panose="02010803020104030203" pitchFamily="2" charset="-79"/>
              </a:rPr>
            </a:br>
            <a:br>
              <a:rPr lang="en-US" altLang="ja-JP" sz="2000" dirty="0">
                <a:solidFill>
                  <a:srgbClr val="FFFFFF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</a:br>
            <a:br>
              <a:rPr lang="en-US" altLang="ja-JP" sz="2000" dirty="0">
                <a:solidFill>
                  <a:srgbClr val="FFFFFF"/>
                </a:solidFill>
                <a:latin typeface="游明朝 Light" panose="02020300000000000000" pitchFamily="18" charset="-128"/>
                <a:ea typeface="游明朝 Light" panose="02020300000000000000" pitchFamily="18" charset="-128"/>
              </a:rPr>
            </a:br>
            <a:endParaRPr lang="ja-JP" altLang="en-US" sz="5200" b="1" dirty="0">
              <a:solidFill>
                <a:srgbClr val="FFFFFF"/>
              </a:solidFill>
              <a:latin typeface="游明朝 Demibold" panose="02020600000000000000" pitchFamily="18" charset="-128"/>
              <a:ea typeface="游明朝 Demibold" panose="02020600000000000000" pitchFamily="18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868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1023257" y="90375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ログイン</a:t>
            </a:r>
            <a:r>
              <a:rPr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・新規登録</a:t>
            </a:r>
            <a:endParaRPr kumimoji="1" lang="ja-JP" altLang="en-US" sz="36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67F4CAC-8EB8-410A-979A-355F8E929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64" y="1694051"/>
            <a:ext cx="5283472" cy="4267419"/>
          </a:xfrm>
          <a:prstGeom prst="rect">
            <a:avLst/>
          </a:prstGeom>
        </p:spPr>
      </p:pic>
      <p:pic>
        <p:nvPicPr>
          <p:cNvPr id="15" name="コンテンツ プレースホルダー 9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5EC39D79-3B7A-4CD3-B919-CA92E0000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12183" r="27211" b="10846"/>
          <a:stretch/>
        </p:blipFill>
        <p:spPr>
          <a:xfrm>
            <a:off x="4064796" y="1915210"/>
            <a:ext cx="4062408" cy="3594331"/>
          </a:xfrm>
        </p:spPr>
      </p:pic>
    </p:spTree>
    <p:extLst>
      <p:ext uri="{BB962C8B-B14F-4D97-AF65-F5344CB8AC3E}">
        <p14:creationId xmlns:p14="http://schemas.microsoft.com/office/powerpoint/2010/main" val="6009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1023257" y="90375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ログイン</a:t>
            </a:r>
            <a:r>
              <a:rPr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・新規登録</a:t>
            </a:r>
            <a:endParaRPr kumimoji="1" lang="ja-JP" altLang="en-US" sz="3600" dirty="0"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  <p:pic>
        <p:nvPicPr>
          <p:cNvPr id="11" name="図 10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285B20E-081B-4E0D-88E4-B020DF5CA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17" y="1690688"/>
            <a:ext cx="4819898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5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183409-FC48-4AFB-B2A6-BE8A7BAE7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0A945E0-97DB-4EA2-A81F-841A17F4349A}"/>
              </a:ext>
            </a:extLst>
          </p:cNvPr>
          <p:cNvGrpSpPr/>
          <p:nvPr/>
        </p:nvGrpSpPr>
        <p:grpSpPr>
          <a:xfrm>
            <a:off x="0" y="-178676"/>
            <a:ext cx="12192000" cy="6857999"/>
            <a:chOff x="0" y="0"/>
            <a:chExt cx="12192000" cy="685799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BB916C1-285A-4FA2-8F10-E8B3BE6F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5F823E5-E7A0-4CDB-AE4F-4D5631221572}"/>
                </a:ext>
              </a:extLst>
            </p:cNvPr>
            <p:cNvSpPr/>
            <p:nvPr/>
          </p:nvSpPr>
          <p:spPr>
            <a:xfrm>
              <a:off x="653143" y="365125"/>
              <a:ext cx="10854047" cy="6127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115686-C462-4522-8F62-6DFD9E1B44A8}"/>
              </a:ext>
            </a:extLst>
          </p:cNvPr>
          <p:cNvSpPr txBox="1"/>
          <p:nvPr/>
        </p:nvSpPr>
        <p:spPr>
          <a:xfrm>
            <a:off x="1023257" y="903754"/>
            <a:ext cx="916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ホーム画面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AACA22-B699-48F6-B90F-EDB8823649E3}"/>
              </a:ext>
            </a:extLst>
          </p:cNvPr>
          <p:cNvSpPr txBox="1"/>
          <p:nvPr/>
        </p:nvSpPr>
        <p:spPr>
          <a:xfrm>
            <a:off x="2007919" y="2228671"/>
            <a:ext cx="7397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各機能の紹介（各担当者による発表）</a:t>
            </a:r>
            <a:endParaRPr kumimoji="1" lang="en-US" altLang="ja-JP" dirty="0"/>
          </a:p>
          <a:p>
            <a:r>
              <a:rPr lang="ja-JP" altLang="en-US" dirty="0"/>
              <a:t>画面のスクリーンショット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システムの魅力</a:t>
            </a:r>
            <a:endParaRPr lang="en-US" altLang="ja-JP" dirty="0"/>
          </a:p>
          <a:p>
            <a:r>
              <a:rPr lang="ja-JP" altLang="en-US" dirty="0"/>
              <a:t>使ったらどんないいことがあるかについて伝える</a:t>
            </a:r>
            <a:endParaRPr kumimoji="1" lang="ja-JP" altLang="en-US" dirty="0"/>
          </a:p>
        </p:txBody>
      </p:sp>
      <p:pic>
        <p:nvPicPr>
          <p:cNvPr id="12" name="コンテンツ プレースホルダー 11" descr="カレンダー&#10;&#10;自動的に生成された説明">
            <a:extLst>
              <a:ext uri="{FF2B5EF4-FFF2-40B4-BE49-F238E27FC236}">
                <a16:creationId xmlns:a16="http://schemas.microsoft.com/office/drawing/2014/main" id="{C5C26C22-38D8-4C2F-A0B5-5E4883FE6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19" y="1550085"/>
            <a:ext cx="8048128" cy="4527072"/>
          </a:xfr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F0D9379-5E3A-423D-84B6-73356FD0AE43}"/>
              </a:ext>
            </a:extLst>
          </p:cNvPr>
          <p:cNvSpPr/>
          <p:nvPr/>
        </p:nvSpPr>
        <p:spPr>
          <a:xfrm>
            <a:off x="4306186" y="2456121"/>
            <a:ext cx="5571461" cy="34130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DCD6A87C-ED6E-46A8-96A3-95D554C2D9DE}"/>
              </a:ext>
            </a:extLst>
          </p:cNvPr>
          <p:cNvSpPr/>
          <p:nvPr/>
        </p:nvSpPr>
        <p:spPr>
          <a:xfrm>
            <a:off x="6865088" y="4023335"/>
            <a:ext cx="453656" cy="43539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9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</TotalTime>
  <Words>943</Words>
  <Application>Microsoft Office PowerPoint</Application>
  <PresentationFormat>ワイド画面</PresentationFormat>
  <Paragraphs>198</Paragraphs>
  <Slides>60</Slides>
  <Notes>0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6</vt:i4>
      </vt:variant>
      <vt:variant>
        <vt:lpstr>スライド タイトル</vt:lpstr>
      </vt:variant>
      <vt:variant>
        <vt:i4>60</vt:i4>
      </vt:variant>
    </vt:vector>
  </HeadingPairs>
  <TitlesOfParts>
    <vt:vector size="74" baseType="lpstr">
      <vt:lpstr>HGP創英角ｺﾞｼｯｸUB</vt:lpstr>
      <vt:lpstr>NotoSansJP</vt:lpstr>
      <vt:lpstr>游ゴシック</vt:lpstr>
      <vt:lpstr>游ゴシック Light</vt:lpstr>
      <vt:lpstr>游明朝 Demibold</vt:lpstr>
      <vt:lpstr>游明朝 Light</vt:lpstr>
      <vt:lpstr>Angsana New</vt:lpstr>
      <vt:lpstr>Arial</vt:lpstr>
      <vt:lpstr>Office テーマ</vt:lpstr>
      <vt:lpstr>Office テーマ</vt:lpstr>
      <vt:lpstr>Office テーマ</vt:lpstr>
      <vt:lpstr>Office テーマ</vt:lpstr>
      <vt:lpstr>Office テーマ</vt:lpstr>
      <vt:lpstr>Office テーマ</vt:lpstr>
      <vt:lpstr>研修成果　発表   A5　夜行列車  澤本京趣　井上昂星 赤錆圭　小嶋瑞己　佐々木素美花 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開発演習　発表</dc:title>
  <dc:creator>佐々木素美花</dc:creator>
  <cp:lastModifiedBy>佐々木素美花</cp:lastModifiedBy>
  <cp:revision>30</cp:revision>
  <dcterms:created xsi:type="dcterms:W3CDTF">2023-06-27T04:59:58Z</dcterms:created>
  <dcterms:modified xsi:type="dcterms:W3CDTF">2023-07-01T00:11:11Z</dcterms:modified>
</cp:coreProperties>
</file>